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7"/>
  </p:notesMasterIdLst>
  <p:sldIdLst>
    <p:sldId id="256" r:id="rId2"/>
    <p:sldId id="300" r:id="rId3"/>
    <p:sldId id="282" r:id="rId4"/>
    <p:sldId id="283" r:id="rId5"/>
    <p:sldId id="284" r:id="rId6"/>
    <p:sldId id="285" r:id="rId7"/>
    <p:sldId id="288" r:id="rId8"/>
    <p:sldId id="305" r:id="rId9"/>
    <p:sldId id="289" r:id="rId10"/>
    <p:sldId id="290" r:id="rId11"/>
    <p:sldId id="291" r:id="rId12"/>
    <p:sldId id="292" r:id="rId13"/>
    <p:sldId id="293" r:id="rId14"/>
    <p:sldId id="294" r:id="rId15"/>
    <p:sldId id="295" r:id="rId16"/>
    <p:sldId id="303" r:id="rId17"/>
    <p:sldId id="304" r:id="rId18"/>
    <p:sldId id="306" r:id="rId19"/>
    <p:sldId id="307" r:id="rId20"/>
    <p:sldId id="309" r:id="rId21"/>
    <p:sldId id="308" r:id="rId22"/>
    <p:sldId id="311" r:id="rId23"/>
    <p:sldId id="312" r:id="rId24"/>
    <p:sldId id="313" r:id="rId25"/>
    <p:sldId id="314"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92" autoAdjust="0"/>
  </p:normalViewPr>
  <p:slideViewPr>
    <p:cSldViewPr>
      <p:cViewPr varScale="1">
        <p:scale>
          <a:sx n="66" d="100"/>
          <a:sy n="66" d="100"/>
        </p:scale>
        <p:origin x="142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4E2C17-8AEF-4DFF-974B-4006C8F89D76}" type="doc">
      <dgm:prSet loTypeId="urn:microsoft.com/office/officeart/2005/8/layout/vList3" loCatId="list" qsTypeId="urn:microsoft.com/office/officeart/2005/8/quickstyle/simple1" qsCatId="simple" csTypeId="urn:microsoft.com/office/officeart/2005/8/colors/accent1_2" csCatId="accent1" phldr="1"/>
      <dgm:spPr/>
    </dgm:pt>
    <dgm:pt modelId="{8DA35A91-1536-4CD4-B8E4-E86430A322CF}">
      <dgm:prSet phldrT="[Текст]"/>
      <dgm:spPr/>
      <dgm:t>
        <a:bodyPr/>
        <a:lstStyle/>
        <a:p>
          <a:r>
            <a:rPr lang="ru-RU" dirty="0" smtClean="0"/>
            <a:t>- Общественная вредность </a:t>
          </a:r>
          <a:endParaRPr lang="ru-RU" b="1" dirty="0">
            <a:effectLst>
              <a:outerShdw blurRad="38100" dist="38100" dir="2700000" algn="tl">
                <a:srgbClr val="000000">
                  <a:alpha val="43137"/>
                </a:srgbClr>
              </a:outerShdw>
            </a:effectLst>
          </a:endParaRPr>
        </a:p>
      </dgm:t>
    </dgm:pt>
    <dgm:pt modelId="{E15EB335-6D46-42F7-9D3D-629742E60565}" type="parTrans" cxnId="{7E3D3F8F-683E-4232-96E1-35FBC6567659}">
      <dgm:prSet/>
      <dgm:spPr/>
      <dgm:t>
        <a:bodyPr/>
        <a:lstStyle/>
        <a:p>
          <a:endParaRPr lang="ru-RU"/>
        </a:p>
      </dgm:t>
    </dgm:pt>
    <dgm:pt modelId="{04F64EEF-AA54-4DC9-9C45-F11F596927C3}" type="sibTrans" cxnId="{7E3D3F8F-683E-4232-96E1-35FBC6567659}">
      <dgm:prSet/>
      <dgm:spPr/>
      <dgm:t>
        <a:bodyPr/>
        <a:lstStyle/>
        <a:p>
          <a:endParaRPr lang="ru-RU"/>
        </a:p>
      </dgm:t>
    </dgm:pt>
    <dgm:pt modelId="{04E0DA7B-7E3C-4011-B3B3-16F4FD3EE936}">
      <dgm:prSet phldrT="[Текст]" custT="1"/>
      <dgm:spPr/>
      <dgm:t>
        <a:bodyPr/>
        <a:lstStyle/>
        <a:p>
          <a:r>
            <a:rPr lang="ru-RU" sz="3500" dirty="0" smtClean="0"/>
            <a:t>- </a:t>
          </a:r>
          <a:r>
            <a:rPr lang="ru-RU" sz="3600" dirty="0" smtClean="0"/>
            <a:t>Противоправность</a:t>
          </a:r>
          <a:endParaRPr lang="ru-RU" sz="3600" b="1" dirty="0">
            <a:effectLst>
              <a:outerShdw blurRad="38100" dist="38100" dir="2700000" algn="tl">
                <a:srgbClr val="000000">
                  <a:alpha val="43137"/>
                </a:srgbClr>
              </a:outerShdw>
            </a:effectLst>
          </a:endParaRPr>
        </a:p>
      </dgm:t>
    </dgm:pt>
    <dgm:pt modelId="{EBC37A82-5166-4D2B-9467-40DFDF4CF36D}" type="parTrans" cxnId="{10273D30-4523-41BA-9B52-83FA353106D2}">
      <dgm:prSet/>
      <dgm:spPr/>
      <dgm:t>
        <a:bodyPr/>
        <a:lstStyle/>
        <a:p>
          <a:endParaRPr lang="ru-RU"/>
        </a:p>
      </dgm:t>
    </dgm:pt>
    <dgm:pt modelId="{AACDA551-4EF2-4394-A2E6-54EBBFC062AD}" type="sibTrans" cxnId="{10273D30-4523-41BA-9B52-83FA353106D2}">
      <dgm:prSet/>
      <dgm:spPr/>
      <dgm:t>
        <a:bodyPr/>
        <a:lstStyle/>
        <a:p>
          <a:endParaRPr lang="ru-RU"/>
        </a:p>
      </dgm:t>
    </dgm:pt>
    <dgm:pt modelId="{02C466D1-2011-474B-8E59-1E9FF2C40A90}">
      <dgm:prSet phldrT="[Текст]" custT="1"/>
      <dgm:spPr/>
      <dgm:t>
        <a:bodyPr/>
        <a:lstStyle/>
        <a:p>
          <a:r>
            <a:rPr lang="ru-RU" sz="3600" dirty="0" smtClean="0"/>
            <a:t>Виновность</a:t>
          </a:r>
          <a:r>
            <a:rPr lang="ru-RU" sz="2800" dirty="0" smtClean="0"/>
            <a:t> </a:t>
          </a:r>
          <a:endParaRPr lang="ru-RU" sz="2800" b="1" dirty="0">
            <a:effectLst>
              <a:outerShdw blurRad="38100" dist="38100" dir="2700000" algn="tl">
                <a:srgbClr val="000000">
                  <a:alpha val="43137"/>
                </a:srgbClr>
              </a:outerShdw>
            </a:effectLst>
          </a:endParaRPr>
        </a:p>
      </dgm:t>
    </dgm:pt>
    <dgm:pt modelId="{0598F9BF-ACE4-4694-8FF4-D6CC2208F7CF}" type="parTrans" cxnId="{844D630C-B1C7-43D9-B43C-A5A6535ED323}">
      <dgm:prSet/>
      <dgm:spPr/>
      <dgm:t>
        <a:bodyPr/>
        <a:lstStyle/>
        <a:p>
          <a:endParaRPr lang="ru-RU"/>
        </a:p>
      </dgm:t>
    </dgm:pt>
    <dgm:pt modelId="{57CE7899-248F-4330-8CBA-00B4D682BE70}" type="sibTrans" cxnId="{844D630C-B1C7-43D9-B43C-A5A6535ED323}">
      <dgm:prSet/>
      <dgm:spPr/>
      <dgm:t>
        <a:bodyPr/>
        <a:lstStyle/>
        <a:p>
          <a:endParaRPr lang="ru-RU"/>
        </a:p>
      </dgm:t>
    </dgm:pt>
    <dgm:pt modelId="{3C6AD410-444C-4E11-A30C-BE5046B654AD}">
      <dgm:prSet custT="1"/>
      <dgm:spPr/>
      <dgm:t>
        <a:bodyPr/>
        <a:lstStyle/>
        <a:p>
          <a:r>
            <a:rPr lang="ru-RU" sz="3600" dirty="0" smtClean="0"/>
            <a:t>Наказуемость</a:t>
          </a:r>
          <a:endParaRPr lang="ru-RU" sz="3600" b="1" dirty="0">
            <a:effectLst>
              <a:outerShdw blurRad="38100" dist="38100" dir="2700000" algn="tl">
                <a:srgbClr val="000000">
                  <a:alpha val="43137"/>
                </a:srgbClr>
              </a:outerShdw>
            </a:effectLst>
          </a:endParaRPr>
        </a:p>
      </dgm:t>
    </dgm:pt>
    <dgm:pt modelId="{91621DD0-2246-48F6-909F-3CF4C12AAAFE}" type="sibTrans" cxnId="{4E8FCF0C-E865-4CB8-91B1-1C24A0F8C14E}">
      <dgm:prSet/>
      <dgm:spPr/>
      <dgm:t>
        <a:bodyPr/>
        <a:lstStyle/>
        <a:p>
          <a:endParaRPr lang="ru-RU"/>
        </a:p>
      </dgm:t>
    </dgm:pt>
    <dgm:pt modelId="{318B11F7-41D3-4812-922C-C7C4BB6205F3}" type="parTrans" cxnId="{4E8FCF0C-E865-4CB8-91B1-1C24A0F8C14E}">
      <dgm:prSet/>
      <dgm:spPr/>
      <dgm:t>
        <a:bodyPr/>
        <a:lstStyle/>
        <a:p>
          <a:endParaRPr lang="ru-RU"/>
        </a:p>
      </dgm:t>
    </dgm:pt>
    <dgm:pt modelId="{192BBEC1-99E3-4527-B02C-086B6F0B7C0A}" type="pres">
      <dgm:prSet presAssocID="{9C4E2C17-8AEF-4DFF-974B-4006C8F89D76}" presName="linearFlow" presStyleCnt="0">
        <dgm:presLayoutVars>
          <dgm:dir/>
          <dgm:resizeHandles val="exact"/>
        </dgm:presLayoutVars>
      </dgm:prSet>
      <dgm:spPr/>
    </dgm:pt>
    <dgm:pt modelId="{E3FDE7AA-D9E8-4067-8D14-06DBD43E3523}" type="pres">
      <dgm:prSet presAssocID="{8DA35A91-1536-4CD4-B8E4-E86430A322CF}" presName="composite" presStyleCnt="0"/>
      <dgm:spPr/>
    </dgm:pt>
    <dgm:pt modelId="{FE1F40F2-18DC-414B-8C99-66784EE7AC7E}" type="pres">
      <dgm:prSet presAssocID="{8DA35A91-1536-4CD4-B8E4-E86430A322CF}" presName="imgShp" presStyleLbl="fgImgPlace1" presStyleIdx="0" presStyleCnt="4" custLinFactNeighborX="6264" custLinFactNeighborY="-22"/>
      <dgm:spPr/>
      <dgm:t>
        <a:bodyPr/>
        <a:lstStyle/>
        <a:p>
          <a:endParaRPr lang="ru-RU"/>
        </a:p>
      </dgm:t>
    </dgm:pt>
    <dgm:pt modelId="{774AEC3A-A424-4AA4-A556-928977DC0F5D}" type="pres">
      <dgm:prSet presAssocID="{8DA35A91-1536-4CD4-B8E4-E86430A322CF}" presName="txShp" presStyleLbl="node1" presStyleIdx="0" presStyleCnt="4" custLinFactNeighborX="-826" custLinFactNeighborY="-7091">
        <dgm:presLayoutVars>
          <dgm:bulletEnabled val="1"/>
        </dgm:presLayoutVars>
      </dgm:prSet>
      <dgm:spPr/>
      <dgm:t>
        <a:bodyPr/>
        <a:lstStyle/>
        <a:p>
          <a:endParaRPr lang="ru-RU"/>
        </a:p>
      </dgm:t>
    </dgm:pt>
    <dgm:pt modelId="{2C51937E-11C1-4756-BA0B-8AB5C91AF5F3}" type="pres">
      <dgm:prSet presAssocID="{04F64EEF-AA54-4DC9-9C45-F11F596927C3}" presName="spacing" presStyleCnt="0"/>
      <dgm:spPr/>
    </dgm:pt>
    <dgm:pt modelId="{87FB8C1C-24D3-4F48-8B5D-F2695CD2C09F}" type="pres">
      <dgm:prSet presAssocID="{04E0DA7B-7E3C-4011-B3B3-16F4FD3EE936}" presName="composite" presStyleCnt="0"/>
      <dgm:spPr/>
    </dgm:pt>
    <dgm:pt modelId="{D4757109-756C-4FFC-856F-10F58A148AF9}" type="pres">
      <dgm:prSet presAssocID="{04E0DA7B-7E3C-4011-B3B3-16F4FD3EE936}" presName="imgShp" presStyleLbl="fgImgPlace1" presStyleIdx="1" presStyleCnt="4" custLinFactNeighborX="-1384" custLinFactNeighborY="135"/>
      <dgm:spPr/>
      <dgm:t>
        <a:bodyPr/>
        <a:lstStyle/>
        <a:p>
          <a:endParaRPr lang="ru-RU"/>
        </a:p>
      </dgm:t>
    </dgm:pt>
    <dgm:pt modelId="{43DB077E-288D-4354-85A3-6F1AD6E99801}" type="pres">
      <dgm:prSet presAssocID="{04E0DA7B-7E3C-4011-B3B3-16F4FD3EE936}" presName="txShp" presStyleLbl="node1" presStyleIdx="1" presStyleCnt="4">
        <dgm:presLayoutVars>
          <dgm:bulletEnabled val="1"/>
        </dgm:presLayoutVars>
      </dgm:prSet>
      <dgm:spPr/>
      <dgm:t>
        <a:bodyPr/>
        <a:lstStyle/>
        <a:p>
          <a:endParaRPr lang="ru-RU"/>
        </a:p>
      </dgm:t>
    </dgm:pt>
    <dgm:pt modelId="{8FE1F86A-FEC8-4E07-BA93-6E7AF547829C}" type="pres">
      <dgm:prSet presAssocID="{AACDA551-4EF2-4394-A2E6-54EBBFC062AD}" presName="spacing" presStyleCnt="0"/>
      <dgm:spPr/>
    </dgm:pt>
    <dgm:pt modelId="{82EA999E-CF05-4670-B7E8-EA717E4782CC}" type="pres">
      <dgm:prSet presAssocID="{02C466D1-2011-474B-8E59-1E9FF2C40A90}" presName="composite" presStyleCnt="0"/>
      <dgm:spPr/>
    </dgm:pt>
    <dgm:pt modelId="{D799A605-6EAE-4D37-94A2-741C76DE4EEE}" type="pres">
      <dgm:prSet presAssocID="{02C466D1-2011-474B-8E59-1E9FF2C40A90}" presName="imgShp" presStyleLbl="fgImgPlace1" presStyleIdx="2" presStyleCnt="4"/>
      <dgm:spPr/>
    </dgm:pt>
    <dgm:pt modelId="{59FA9AA8-6E64-49AA-B8CB-F2A9F6B32E39}" type="pres">
      <dgm:prSet presAssocID="{02C466D1-2011-474B-8E59-1E9FF2C40A90}" presName="txShp" presStyleLbl="node1" presStyleIdx="2" presStyleCnt="4" custLinFactNeighborX="257" custLinFactNeighborY="-783">
        <dgm:presLayoutVars>
          <dgm:bulletEnabled val="1"/>
        </dgm:presLayoutVars>
      </dgm:prSet>
      <dgm:spPr/>
      <dgm:t>
        <a:bodyPr/>
        <a:lstStyle/>
        <a:p>
          <a:endParaRPr lang="ru-RU"/>
        </a:p>
      </dgm:t>
    </dgm:pt>
    <dgm:pt modelId="{7B99EB64-8C28-4B92-A0B2-C29FAC8B7B81}" type="pres">
      <dgm:prSet presAssocID="{57CE7899-248F-4330-8CBA-00B4D682BE70}" presName="spacing" presStyleCnt="0"/>
      <dgm:spPr/>
    </dgm:pt>
    <dgm:pt modelId="{D5C36BF9-9FDC-4B20-AC3F-32E19EAD7D00}" type="pres">
      <dgm:prSet presAssocID="{3C6AD410-444C-4E11-A30C-BE5046B654AD}" presName="composite" presStyleCnt="0"/>
      <dgm:spPr/>
    </dgm:pt>
    <dgm:pt modelId="{2F9A7C95-B0D3-4AC2-8E68-B95DBDE036D6}" type="pres">
      <dgm:prSet presAssocID="{3C6AD410-444C-4E11-A30C-BE5046B654AD}" presName="imgShp" presStyleLbl="fgImgPlace1" presStyleIdx="3" presStyleCnt="4"/>
      <dgm:spPr/>
      <dgm:t>
        <a:bodyPr/>
        <a:lstStyle/>
        <a:p>
          <a:endParaRPr lang="ru-RU"/>
        </a:p>
      </dgm:t>
    </dgm:pt>
    <dgm:pt modelId="{4DA2DA62-74A5-4EA5-9C5C-86212671175A}" type="pres">
      <dgm:prSet presAssocID="{3C6AD410-444C-4E11-A30C-BE5046B654AD}" presName="txShp" presStyleLbl="node1" presStyleIdx="3" presStyleCnt="4" custLinFactNeighborX="879" custLinFactNeighborY="-4754">
        <dgm:presLayoutVars>
          <dgm:bulletEnabled val="1"/>
        </dgm:presLayoutVars>
      </dgm:prSet>
      <dgm:spPr/>
      <dgm:t>
        <a:bodyPr/>
        <a:lstStyle/>
        <a:p>
          <a:endParaRPr lang="ru-RU"/>
        </a:p>
      </dgm:t>
    </dgm:pt>
  </dgm:ptLst>
  <dgm:cxnLst>
    <dgm:cxn modelId="{7F316B89-24DC-45A1-BC94-5F336E6BD20E}" type="presOf" srcId="{02C466D1-2011-474B-8E59-1E9FF2C40A90}" destId="{59FA9AA8-6E64-49AA-B8CB-F2A9F6B32E39}" srcOrd="0" destOrd="0" presId="urn:microsoft.com/office/officeart/2005/8/layout/vList3"/>
    <dgm:cxn modelId="{342135E4-6684-4824-97A5-C13E200F546F}" type="presOf" srcId="{04E0DA7B-7E3C-4011-B3B3-16F4FD3EE936}" destId="{43DB077E-288D-4354-85A3-6F1AD6E99801}" srcOrd="0" destOrd="0" presId="urn:microsoft.com/office/officeart/2005/8/layout/vList3"/>
    <dgm:cxn modelId="{844D630C-B1C7-43D9-B43C-A5A6535ED323}" srcId="{9C4E2C17-8AEF-4DFF-974B-4006C8F89D76}" destId="{02C466D1-2011-474B-8E59-1E9FF2C40A90}" srcOrd="2" destOrd="0" parTransId="{0598F9BF-ACE4-4694-8FF4-D6CC2208F7CF}" sibTransId="{57CE7899-248F-4330-8CBA-00B4D682BE70}"/>
    <dgm:cxn modelId="{4E8FCF0C-E865-4CB8-91B1-1C24A0F8C14E}" srcId="{9C4E2C17-8AEF-4DFF-974B-4006C8F89D76}" destId="{3C6AD410-444C-4E11-A30C-BE5046B654AD}" srcOrd="3" destOrd="0" parTransId="{318B11F7-41D3-4812-922C-C7C4BB6205F3}" sibTransId="{91621DD0-2246-48F6-909F-3CF4C12AAAFE}"/>
    <dgm:cxn modelId="{A23033C7-4DAA-4C01-B509-F11B6BCFC743}" type="presOf" srcId="{8DA35A91-1536-4CD4-B8E4-E86430A322CF}" destId="{774AEC3A-A424-4AA4-A556-928977DC0F5D}" srcOrd="0" destOrd="0" presId="urn:microsoft.com/office/officeart/2005/8/layout/vList3"/>
    <dgm:cxn modelId="{7E3D3F8F-683E-4232-96E1-35FBC6567659}" srcId="{9C4E2C17-8AEF-4DFF-974B-4006C8F89D76}" destId="{8DA35A91-1536-4CD4-B8E4-E86430A322CF}" srcOrd="0" destOrd="0" parTransId="{E15EB335-6D46-42F7-9D3D-629742E60565}" sibTransId="{04F64EEF-AA54-4DC9-9C45-F11F596927C3}"/>
    <dgm:cxn modelId="{1CCB2B33-AE93-48A6-A64C-72772CC8FF50}" type="presOf" srcId="{9C4E2C17-8AEF-4DFF-974B-4006C8F89D76}" destId="{192BBEC1-99E3-4527-B02C-086B6F0B7C0A}" srcOrd="0" destOrd="0" presId="urn:microsoft.com/office/officeart/2005/8/layout/vList3"/>
    <dgm:cxn modelId="{2A7A96E5-4F50-4383-B238-4615AF952C88}" type="presOf" srcId="{3C6AD410-444C-4E11-A30C-BE5046B654AD}" destId="{4DA2DA62-74A5-4EA5-9C5C-86212671175A}" srcOrd="0" destOrd="0" presId="urn:microsoft.com/office/officeart/2005/8/layout/vList3"/>
    <dgm:cxn modelId="{10273D30-4523-41BA-9B52-83FA353106D2}" srcId="{9C4E2C17-8AEF-4DFF-974B-4006C8F89D76}" destId="{04E0DA7B-7E3C-4011-B3B3-16F4FD3EE936}" srcOrd="1" destOrd="0" parTransId="{EBC37A82-5166-4D2B-9467-40DFDF4CF36D}" sibTransId="{AACDA551-4EF2-4394-A2E6-54EBBFC062AD}"/>
    <dgm:cxn modelId="{60D3EAA7-4E8D-4D53-877C-B097945875A0}" type="presParOf" srcId="{192BBEC1-99E3-4527-B02C-086B6F0B7C0A}" destId="{E3FDE7AA-D9E8-4067-8D14-06DBD43E3523}" srcOrd="0" destOrd="0" presId="urn:microsoft.com/office/officeart/2005/8/layout/vList3"/>
    <dgm:cxn modelId="{1AD89CD6-F0F2-49FD-A429-0FFC3D64EA9B}" type="presParOf" srcId="{E3FDE7AA-D9E8-4067-8D14-06DBD43E3523}" destId="{FE1F40F2-18DC-414B-8C99-66784EE7AC7E}" srcOrd="0" destOrd="0" presId="urn:microsoft.com/office/officeart/2005/8/layout/vList3"/>
    <dgm:cxn modelId="{F4C0EDC8-00F0-4ACF-992D-C80C103A3122}" type="presParOf" srcId="{E3FDE7AA-D9E8-4067-8D14-06DBD43E3523}" destId="{774AEC3A-A424-4AA4-A556-928977DC0F5D}" srcOrd="1" destOrd="0" presId="urn:microsoft.com/office/officeart/2005/8/layout/vList3"/>
    <dgm:cxn modelId="{E8720089-427D-4D41-AB3E-4EED0B53CB11}" type="presParOf" srcId="{192BBEC1-99E3-4527-B02C-086B6F0B7C0A}" destId="{2C51937E-11C1-4756-BA0B-8AB5C91AF5F3}" srcOrd="1" destOrd="0" presId="urn:microsoft.com/office/officeart/2005/8/layout/vList3"/>
    <dgm:cxn modelId="{613EF8C5-6995-4AC2-8577-87DAAC5B19C2}" type="presParOf" srcId="{192BBEC1-99E3-4527-B02C-086B6F0B7C0A}" destId="{87FB8C1C-24D3-4F48-8B5D-F2695CD2C09F}" srcOrd="2" destOrd="0" presId="urn:microsoft.com/office/officeart/2005/8/layout/vList3"/>
    <dgm:cxn modelId="{B1FA489D-6D21-4C48-B483-BC61ECCC3541}" type="presParOf" srcId="{87FB8C1C-24D3-4F48-8B5D-F2695CD2C09F}" destId="{D4757109-756C-4FFC-856F-10F58A148AF9}" srcOrd="0" destOrd="0" presId="urn:microsoft.com/office/officeart/2005/8/layout/vList3"/>
    <dgm:cxn modelId="{F8C637DC-A210-4FD8-A402-66A78EEBC32E}" type="presParOf" srcId="{87FB8C1C-24D3-4F48-8B5D-F2695CD2C09F}" destId="{43DB077E-288D-4354-85A3-6F1AD6E99801}" srcOrd="1" destOrd="0" presId="urn:microsoft.com/office/officeart/2005/8/layout/vList3"/>
    <dgm:cxn modelId="{1F262201-2298-4C87-A49F-D427F9D8279C}" type="presParOf" srcId="{192BBEC1-99E3-4527-B02C-086B6F0B7C0A}" destId="{8FE1F86A-FEC8-4E07-BA93-6E7AF547829C}" srcOrd="3" destOrd="0" presId="urn:microsoft.com/office/officeart/2005/8/layout/vList3"/>
    <dgm:cxn modelId="{BC0B62BE-EC59-48F8-819D-370003DB1B82}" type="presParOf" srcId="{192BBEC1-99E3-4527-B02C-086B6F0B7C0A}" destId="{82EA999E-CF05-4670-B7E8-EA717E4782CC}" srcOrd="4" destOrd="0" presId="urn:microsoft.com/office/officeart/2005/8/layout/vList3"/>
    <dgm:cxn modelId="{713BF6DE-62AE-4364-8366-EB4634B467C2}" type="presParOf" srcId="{82EA999E-CF05-4670-B7E8-EA717E4782CC}" destId="{D799A605-6EAE-4D37-94A2-741C76DE4EEE}" srcOrd="0" destOrd="0" presId="urn:microsoft.com/office/officeart/2005/8/layout/vList3"/>
    <dgm:cxn modelId="{E175A021-0AB7-4FF9-AF2F-18A8D69DCF05}" type="presParOf" srcId="{82EA999E-CF05-4670-B7E8-EA717E4782CC}" destId="{59FA9AA8-6E64-49AA-B8CB-F2A9F6B32E39}" srcOrd="1" destOrd="0" presId="urn:microsoft.com/office/officeart/2005/8/layout/vList3"/>
    <dgm:cxn modelId="{B92FDFDA-324A-4899-BD42-D842AFF7FBA8}" type="presParOf" srcId="{192BBEC1-99E3-4527-B02C-086B6F0B7C0A}" destId="{7B99EB64-8C28-4B92-A0B2-C29FAC8B7B81}" srcOrd="5" destOrd="0" presId="urn:microsoft.com/office/officeart/2005/8/layout/vList3"/>
    <dgm:cxn modelId="{482E847E-EFD9-480B-94A7-13CB27D019C7}" type="presParOf" srcId="{192BBEC1-99E3-4527-B02C-086B6F0B7C0A}" destId="{D5C36BF9-9FDC-4B20-AC3F-32E19EAD7D00}" srcOrd="6" destOrd="0" presId="urn:microsoft.com/office/officeart/2005/8/layout/vList3"/>
    <dgm:cxn modelId="{4514548A-15AE-47D7-A50C-B2C57F9A8BA3}" type="presParOf" srcId="{D5C36BF9-9FDC-4B20-AC3F-32E19EAD7D00}" destId="{2F9A7C95-B0D3-4AC2-8E68-B95DBDE036D6}" srcOrd="0" destOrd="0" presId="urn:microsoft.com/office/officeart/2005/8/layout/vList3"/>
    <dgm:cxn modelId="{403C652A-94DB-49D9-B90B-F7E1BE4363BB}" type="presParOf" srcId="{D5C36BF9-9FDC-4B20-AC3F-32E19EAD7D00}" destId="{4DA2DA62-74A5-4EA5-9C5C-86212671175A}"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4AEC3A-A424-4AA4-A556-928977DC0F5D}">
      <dsp:nvSpPr>
        <dsp:cNvPr id="0" name=""/>
        <dsp:cNvSpPr/>
      </dsp:nvSpPr>
      <dsp:spPr>
        <a:xfrm rot="10800000">
          <a:off x="1882447" y="0"/>
          <a:ext cx="6650877" cy="1048649"/>
        </a:xfrm>
        <a:prstGeom prst="homePlate">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425" tIns="133350" rIns="248920" bIns="133350" numCol="1" spcCol="1270" anchor="ctr" anchorCtr="0">
          <a:noAutofit/>
        </a:bodyPr>
        <a:lstStyle/>
        <a:p>
          <a:pPr lvl="0" algn="ctr" defTabSz="1555750">
            <a:lnSpc>
              <a:spcPct val="90000"/>
            </a:lnSpc>
            <a:spcBef>
              <a:spcPct val="0"/>
            </a:spcBef>
            <a:spcAft>
              <a:spcPct val="35000"/>
            </a:spcAft>
          </a:pPr>
          <a:r>
            <a:rPr lang="ru-RU" sz="3500" kern="1200" dirty="0" smtClean="0"/>
            <a:t>- Общественная вредность </a:t>
          </a:r>
          <a:endParaRPr lang="ru-RU" sz="3500" b="1" kern="1200" dirty="0">
            <a:effectLst>
              <a:outerShdw blurRad="38100" dist="38100" dir="2700000" algn="tl">
                <a:srgbClr val="000000">
                  <a:alpha val="43137"/>
                </a:srgbClr>
              </a:outerShdw>
            </a:effectLst>
          </a:endParaRPr>
        </a:p>
      </dsp:txBody>
      <dsp:txXfrm rot="10800000">
        <a:off x="2144609" y="0"/>
        <a:ext cx="6388715" cy="1048649"/>
      </dsp:txXfrm>
    </dsp:sp>
    <dsp:sp modelId="{FE1F40F2-18DC-414B-8C99-66784EE7AC7E}">
      <dsp:nvSpPr>
        <dsp:cNvPr id="0" name=""/>
        <dsp:cNvSpPr/>
      </dsp:nvSpPr>
      <dsp:spPr>
        <a:xfrm>
          <a:off x="1478746" y="2117"/>
          <a:ext cx="1048649" cy="1048649"/>
        </a:xfrm>
        <a:prstGeom prst="ellipse">
          <a:avLst/>
        </a:prstGeom>
        <a:solidFill>
          <a:schemeClr val="accent1">
            <a:tint val="50000"/>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DB077E-288D-4354-85A3-6F1AD6E99801}">
      <dsp:nvSpPr>
        <dsp:cNvPr id="0" name=""/>
        <dsp:cNvSpPr/>
      </dsp:nvSpPr>
      <dsp:spPr>
        <a:xfrm rot="10800000">
          <a:off x="1937383" y="1364027"/>
          <a:ext cx="6650877" cy="1048649"/>
        </a:xfrm>
        <a:prstGeom prst="homePlate">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425" tIns="133350" rIns="248920" bIns="133350" numCol="1" spcCol="1270" anchor="ctr" anchorCtr="0">
          <a:noAutofit/>
        </a:bodyPr>
        <a:lstStyle/>
        <a:p>
          <a:pPr lvl="0" algn="ctr" defTabSz="1555750">
            <a:lnSpc>
              <a:spcPct val="90000"/>
            </a:lnSpc>
            <a:spcBef>
              <a:spcPct val="0"/>
            </a:spcBef>
            <a:spcAft>
              <a:spcPct val="35000"/>
            </a:spcAft>
          </a:pPr>
          <a:r>
            <a:rPr lang="ru-RU" sz="3500" kern="1200" dirty="0" smtClean="0"/>
            <a:t>- </a:t>
          </a:r>
          <a:r>
            <a:rPr lang="ru-RU" sz="3600" kern="1200" dirty="0" smtClean="0"/>
            <a:t>Противоправность</a:t>
          </a:r>
          <a:endParaRPr lang="ru-RU" sz="3600" b="1" kern="1200" dirty="0">
            <a:effectLst>
              <a:outerShdw blurRad="38100" dist="38100" dir="2700000" algn="tl">
                <a:srgbClr val="000000">
                  <a:alpha val="43137"/>
                </a:srgbClr>
              </a:outerShdw>
            </a:effectLst>
          </a:endParaRPr>
        </a:p>
      </dsp:txBody>
      <dsp:txXfrm rot="10800000">
        <a:off x="2199545" y="1364027"/>
        <a:ext cx="6388715" cy="1048649"/>
      </dsp:txXfrm>
    </dsp:sp>
    <dsp:sp modelId="{D4757109-756C-4FFC-856F-10F58A148AF9}">
      <dsp:nvSpPr>
        <dsp:cNvPr id="0" name=""/>
        <dsp:cNvSpPr/>
      </dsp:nvSpPr>
      <dsp:spPr>
        <a:xfrm>
          <a:off x="1398545" y="1365442"/>
          <a:ext cx="1048649" cy="1048649"/>
        </a:xfrm>
        <a:prstGeom prst="ellipse">
          <a:avLst/>
        </a:prstGeom>
        <a:solidFill>
          <a:schemeClr val="accent1">
            <a:tint val="50000"/>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FA9AA8-6E64-49AA-B8CB-F2A9F6B32E39}">
      <dsp:nvSpPr>
        <dsp:cNvPr id="0" name=""/>
        <dsp:cNvSpPr/>
      </dsp:nvSpPr>
      <dsp:spPr>
        <a:xfrm rot="10800000">
          <a:off x="1954476" y="2717494"/>
          <a:ext cx="6650877" cy="1048649"/>
        </a:xfrm>
        <a:prstGeom prst="homePlate">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425" tIns="137160" rIns="256032" bIns="137160" numCol="1" spcCol="1270" anchor="ctr" anchorCtr="0">
          <a:noAutofit/>
        </a:bodyPr>
        <a:lstStyle/>
        <a:p>
          <a:pPr lvl="0" algn="ctr" defTabSz="1600200">
            <a:lnSpc>
              <a:spcPct val="90000"/>
            </a:lnSpc>
            <a:spcBef>
              <a:spcPct val="0"/>
            </a:spcBef>
            <a:spcAft>
              <a:spcPct val="35000"/>
            </a:spcAft>
          </a:pPr>
          <a:r>
            <a:rPr lang="ru-RU" sz="3600" kern="1200" dirty="0" smtClean="0"/>
            <a:t>Виновность</a:t>
          </a:r>
          <a:r>
            <a:rPr lang="ru-RU" sz="2800" kern="1200" dirty="0" smtClean="0"/>
            <a:t> </a:t>
          </a:r>
          <a:endParaRPr lang="ru-RU" sz="2800" b="1" kern="1200" dirty="0">
            <a:effectLst>
              <a:outerShdw blurRad="38100" dist="38100" dir="2700000" algn="tl">
                <a:srgbClr val="000000">
                  <a:alpha val="43137"/>
                </a:srgbClr>
              </a:outerShdw>
            </a:effectLst>
          </a:endParaRPr>
        </a:p>
      </dsp:txBody>
      <dsp:txXfrm rot="10800000">
        <a:off x="2216638" y="2717494"/>
        <a:ext cx="6388715" cy="1048649"/>
      </dsp:txXfrm>
    </dsp:sp>
    <dsp:sp modelId="{D799A605-6EAE-4D37-94A2-741C76DE4EEE}">
      <dsp:nvSpPr>
        <dsp:cNvPr id="0" name=""/>
        <dsp:cNvSpPr/>
      </dsp:nvSpPr>
      <dsp:spPr>
        <a:xfrm>
          <a:off x="1413058" y="2725705"/>
          <a:ext cx="1048649" cy="1048649"/>
        </a:xfrm>
        <a:prstGeom prst="ellipse">
          <a:avLst/>
        </a:prstGeom>
        <a:solidFill>
          <a:schemeClr val="accent1">
            <a:tint val="50000"/>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A2DA62-74A5-4EA5-9C5C-86212671175A}">
      <dsp:nvSpPr>
        <dsp:cNvPr id="0" name=""/>
        <dsp:cNvSpPr/>
      </dsp:nvSpPr>
      <dsp:spPr>
        <a:xfrm rot="10800000">
          <a:off x="1995844" y="4037531"/>
          <a:ext cx="6650877" cy="1048649"/>
        </a:xfrm>
        <a:prstGeom prst="homePlate">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425" tIns="137160" rIns="256032" bIns="137160" numCol="1" spcCol="1270" anchor="ctr" anchorCtr="0">
          <a:noAutofit/>
        </a:bodyPr>
        <a:lstStyle/>
        <a:p>
          <a:pPr lvl="0" algn="ctr" defTabSz="1600200">
            <a:lnSpc>
              <a:spcPct val="90000"/>
            </a:lnSpc>
            <a:spcBef>
              <a:spcPct val="0"/>
            </a:spcBef>
            <a:spcAft>
              <a:spcPct val="35000"/>
            </a:spcAft>
          </a:pPr>
          <a:r>
            <a:rPr lang="ru-RU" sz="3600" kern="1200" dirty="0" smtClean="0"/>
            <a:t>Наказуемость</a:t>
          </a:r>
          <a:endParaRPr lang="ru-RU" sz="3600" b="1" kern="1200" dirty="0">
            <a:effectLst>
              <a:outerShdw blurRad="38100" dist="38100" dir="2700000" algn="tl">
                <a:srgbClr val="000000">
                  <a:alpha val="43137"/>
                </a:srgbClr>
              </a:outerShdw>
            </a:effectLst>
          </a:endParaRPr>
        </a:p>
      </dsp:txBody>
      <dsp:txXfrm rot="10800000">
        <a:off x="2258006" y="4037531"/>
        <a:ext cx="6388715" cy="1048649"/>
      </dsp:txXfrm>
    </dsp:sp>
    <dsp:sp modelId="{2F9A7C95-B0D3-4AC2-8E68-B95DBDE036D6}">
      <dsp:nvSpPr>
        <dsp:cNvPr id="0" name=""/>
        <dsp:cNvSpPr/>
      </dsp:nvSpPr>
      <dsp:spPr>
        <a:xfrm>
          <a:off x="1413058" y="4087384"/>
          <a:ext cx="1048649" cy="1048649"/>
        </a:xfrm>
        <a:prstGeom prst="ellipse">
          <a:avLst/>
        </a:prstGeom>
        <a:solidFill>
          <a:schemeClr val="accent1">
            <a:tint val="50000"/>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1941CA-3C5F-4494-BD8C-E64FF2FC2A35}" type="datetimeFigureOut">
              <a:rPr lang="ru-RU" smtClean="0"/>
              <a:pPr/>
              <a:t>20.10.2020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D470E1-1C0A-4DDD-BFE9-DB76AA2596F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9B26B46-9039-4062-B445-418609683DAE}" type="datetimeFigureOut">
              <a:rPr lang="ru-RU" smtClean="0"/>
              <a:pPr/>
              <a:t>20.10.2020</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C8F2901-63B2-450D-BA3A-0B83CAA9309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9B26B46-9039-4062-B445-418609683DAE}" type="datetimeFigureOut">
              <a:rPr lang="ru-RU" smtClean="0"/>
              <a:pPr/>
              <a:t>20.10.2020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p>
            <a:fld id="{09B26B46-9039-4062-B445-418609683DAE}" type="datetimeFigureOut">
              <a:rPr lang="ru-RU" smtClean="0"/>
              <a:pPr/>
              <a:t>20.10.2020</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C8F2901-63B2-450D-BA3A-0B83CAA9309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9B26B46-9039-4062-B445-418609683DAE}" type="datetimeFigureOut">
              <a:rPr lang="ru-RU" smtClean="0"/>
              <a:pPr/>
              <a:t>20.10.2020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9B26B46-9039-4062-B445-418609683DAE}" type="datetimeFigureOut">
              <a:rPr lang="ru-RU" smtClean="0"/>
              <a:pPr/>
              <a:t>20.10.2020</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p>
            <a:fld id="{5C8F2901-63B2-450D-BA3A-0B83CAA9309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9B26B46-9039-4062-B445-418609683DAE}" type="datetimeFigureOut">
              <a:rPr lang="ru-RU" smtClean="0"/>
              <a:pPr/>
              <a:t>20.10.2020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09B26B46-9039-4062-B445-418609683DAE}" type="datetimeFigureOut">
              <a:rPr lang="ru-RU" smtClean="0"/>
              <a:pPr/>
              <a:t>20.10.2020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9B26B46-9039-4062-B445-418609683DAE}" type="datetimeFigureOut">
              <a:rPr lang="ru-RU" smtClean="0"/>
              <a:pPr/>
              <a:t>20.10.2020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09B26B46-9039-4062-B445-418609683DAE}" type="datetimeFigureOut">
              <a:rPr lang="ru-RU" smtClean="0"/>
              <a:pPr/>
              <a:t>20.10.2020</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9B26B46-9039-4062-B445-418609683DAE}" type="datetimeFigureOut">
              <a:rPr lang="ru-RU" smtClean="0"/>
              <a:pPr/>
              <a:t>20.10.2020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8F2901-63B2-450D-BA3A-0B83CAA9309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p>
            <a:fld id="{09B26B46-9039-4062-B445-418609683DAE}" type="datetimeFigureOut">
              <a:rPr lang="ru-RU" smtClean="0"/>
              <a:pPr/>
              <a:t>20.10.2020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8F2901-63B2-450D-BA3A-0B83CAA9309B}"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9B26B46-9039-4062-B445-418609683DAE}" type="datetimeFigureOut">
              <a:rPr lang="ru-RU" smtClean="0"/>
              <a:pPr/>
              <a:t>20.10.2020</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C8F2901-63B2-450D-BA3A-0B83CAA9309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71800" y="1124744"/>
            <a:ext cx="6172200" cy="3816424"/>
          </a:xfrm>
        </p:spPr>
        <p:txBody>
          <a:bodyPr>
            <a:normAutofit fontScale="90000"/>
          </a:bodyPr>
          <a:lstStyle/>
          <a:p>
            <a:pPr algn="ctr">
              <a:lnSpc>
                <a:spcPct val="150000"/>
              </a:lnSpc>
            </a:pPr>
            <a:r>
              <a:rPr lang="ru-RU" sz="3200" dirty="0" smtClean="0">
                <a:solidFill>
                  <a:srgbClr val="C00000"/>
                </a:solidFill>
                <a:effectLst>
                  <a:outerShdw blurRad="38100" dist="38100" dir="2700000" algn="tl">
                    <a:srgbClr val="000000">
                      <a:alpha val="43137"/>
                    </a:srgbClr>
                  </a:outerShdw>
                </a:effectLst>
              </a:rPr>
              <a:t/>
            </a:r>
            <a:br>
              <a:rPr lang="ru-RU" sz="3200" dirty="0" smtClean="0">
                <a:solidFill>
                  <a:srgbClr val="C00000"/>
                </a:solidFill>
                <a:effectLst>
                  <a:outerShdw blurRad="38100" dist="38100" dir="2700000" algn="tl">
                    <a:srgbClr val="000000">
                      <a:alpha val="43137"/>
                    </a:srgbClr>
                  </a:outerShdw>
                </a:effectLst>
              </a:rPr>
            </a:br>
            <a:r>
              <a:rPr lang="ru-RU" sz="3200" dirty="0" smtClean="0">
                <a:solidFill>
                  <a:srgbClr val="C00000"/>
                </a:solidFill>
                <a:effectLst>
                  <a:outerShdw blurRad="38100" dist="38100" dir="2700000" algn="tl">
                    <a:srgbClr val="000000">
                      <a:alpha val="43137"/>
                    </a:srgbClr>
                  </a:outerShdw>
                </a:effectLst>
              </a:rPr>
              <a:t/>
            </a:r>
            <a:br>
              <a:rPr lang="ru-RU" sz="3200" dirty="0" smtClean="0">
                <a:solidFill>
                  <a:srgbClr val="C00000"/>
                </a:solidFill>
                <a:effectLst>
                  <a:outerShdw blurRad="38100" dist="38100" dir="2700000" algn="tl">
                    <a:srgbClr val="000000">
                      <a:alpha val="43137"/>
                    </a:srgbClr>
                  </a:outerShdw>
                </a:effectLst>
              </a:rPr>
            </a:br>
            <a:r>
              <a:rPr lang="ru-RU" sz="3200" dirty="0" smtClean="0">
                <a:solidFill>
                  <a:srgbClr val="C00000"/>
                </a:solidFill>
                <a:effectLst>
                  <a:outerShdw blurRad="38100" dist="38100" dir="2700000" algn="tl">
                    <a:srgbClr val="000000">
                      <a:alpha val="43137"/>
                    </a:srgbClr>
                  </a:outerShdw>
                </a:effectLst>
              </a:rPr>
              <a:t/>
            </a:r>
            <a:br>
              <a:rPr lang="ru-RU" sz="3200" dirty="0" smtClean="0">
                <a:solidFill>
                  <a:srgbClr val="C00000"/>
                </a:solidFill>
                <a:effectLst>
                  <a:outerShdw blurRad="38100" dist="38100" dir="2700000" algn="tl">
                    <a:srgbClr val="000000">
                      <a:alpha val="43137"/>
                    </a:srgbClr>
                  </a:outerShdw>
                </a:effectLst>
              </a:rPr>
            </a:br>
            <a:r>
              <a:rPr lang="ru-RU" sz="3200" dirty="0" smtClean="0">
                <a:solidFill>
                  <a:srgbClr val="C00000"/>
                </a:solidFill>
                <a:effectLst>
                  <a:outerShdw blurRad="38100" dist="38100" dir="2700000" algn="tl">
                    <a:srgbClr val="000000">
                      <a:alpha val="43137"/>
                    </a:srgbClr>
                  </a:outerShdw>
                </a:effectLst>
              </a:rPr>
              <a:t/>
            </a:r>
            <a:br>
              <a:rPr lang="ru-RU" sz="3200" dirty="0" smtClean="0">
                <a:solidFill>
                  <a:srgbClr val="C00000"/>
                </a:solidFill>
                <a:effectLst>
                  <a:outerShdw blurRad="38100" dist="38100" dir="2700000" algn="tl">
                    <a:srgbClr val="000000">
                      <a:alpha val="43137"/>
                    </a:srgbClr>
                  </a:outerShdw>
                </a:effectLst>
              </a:rPr>
            </a:br>
            <a:r>
              <a:rPr lang="ru-RU" sz="3200" dirty="0">
                <a:solidFill>
                  <a:srgbClr val="C00000"/>
                </a:solidFill>
                <a:effectLst>
                  <a:outerShdw blurRad="38100" dist="38100" dir="2700000" algn="tl">
                    <a:srgbClr val="000000">
                      <a:alpha val="43137"/>
                    </a:srgbClr>
                  </a:outerShdw>
                </a:effectLst>
              </a:rPr>
              <a:t/>
            </a:r>
            <a:br>
              <a:rPr lang="ru-RU" sz="3200" dirty="0">
                <a:solidFill>
                  <a:srgbClr val="C00000"/>
                </a:solidFill>
                <a:effectLst>
                  <a:outerShdw blurRad="38100" dist="38100" dir="2700000" algn="tl">
                    <a:srgbClr val="000000">
                      <a:alpha val="43137"/>
                    </a:srgbClr>
                  </a:outerShdw>
                </a:effectLst>
              </a:rPr>
            </a:br>
            <a:r>
              <a:rPr lang="uk-UA" dirty="0" smtClean="0">
                <a:solidFill>
                  <a:schemeClr val="tx1"/>
                </a:solidFill>
              </a:rPr>
              <a:t>Тема</a:t>
            </a:r>
            <a:r>
              <a:rPr lang="uk-UA" dirty="0">
                <a:solidFill>
                  <a:schemeClr val="tx1"/>
                </a:solidFill>
              </a:rPr>
              <a:t>: </a:t>
            </a:r>
            <a:r>
              <a:rPr lang="ru-RU" dirty="0" smtClean="0">
                <a:solidFill>
                  <a:schemeClr val="tx1"/>
                </a:solidFill>
              </a:rPr>
              <a:t>Административная </a:t>
            </a:r>
            <a:r>
              <a:rPr lang="ru-RU" dirty="0" smtClean="0">
                <a:solidFill>
                  <a:schemeClr val="tx1"/>
                </a:solidFill>
              </a:rPr>
              <a:t>ответственность</a:t>
            </a:r>
            <a:br>
              <a:rPr lang="ru-RU" dirty="0" smtClean="0">
                <a:solidFill>
                  <a:schemeClr val="tx1"/>
                </a:solidFill>
              </a:rPr>
            </a:br>
            <a:r>
              <a:rPr lang="ru-RU" sz="1600" dirty="0" smtClean="0">
                <a:solidFill>
                  <a:schemeClr val="tx1"/>
                </a:solidFill>
              </a:rPr>
              <a:t>Филь Е.О.</a:t>
            </a:r>
            <a:r>
              <a:rPr lang="ru-RU" sz="1600" dirty="0" smtClean="0">
                <a:solidFill>
                  <a:schemeClr val="tx1"/>
                </a:solidFill>
              </a:rPr>
              <a:t/>
            </a:r>
            <a:br>
              <a:rPr lang="ru-RU" sz="1600" dirty="0" smtClean="0">
                <a:solidFill>
                  <a:schemeClr val="tx1"/>
                </a:solidFill>
              </a:rPr>
            </a:br>
            <a:endParaRPr lang="ru-RU" sz="1600"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50093" y="836712"/>
            <a:ext cx="6138882" cy="796950"/>
          </a:xfrm>
        </p:spPr>
        <p:txBody>
          <a:bodyPr>
            <a:normAutofit/>
          </a:bodyPr>
          <a:lstStyle/>
          <a:p>
            <a:pPr algn="ctr"/>
            <a:r>
              <a:rPr lang="ru-RU" u="sng" dirty="0" smtClean="0"/>
              <a:t>Виновность</a:t>
            </a:r>
            <a:endParaRPr lang="ru-RU" sz="36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500034" y="2060848"/>
            <a:ext cx="7239000" cy="4032448"/>
          </a:xfrm>
        </p:spPr>
        <p:txBody>
          <a:bodyPr>
            <a:normAutofit/>
          </a:bodyPr>
          <a:lstStyle/>
          <a:p>
            <a:pPr marL="0" indent="0" algn="ctr">
              <a:buNone/>
            </a:pPr>
            <a:endParaRPr lang="ru-RU" dirty="0" smtClean="0"/>
          </a:p>
          <a:p>
            <a:pPr marL="0" indent="0" algn="ctr">
              <a:buNone/>
            </a:pPr>
            <a:r>
              <a:rPr lang="ru-RU" dirty="0" smtClean="0"/>
              <a:t>психическое отношение к совершенному деянию </a:t>
            </a:r>
          </a:p>
          <a:p>
            <a:pPr marL="0" indent="0" algn="ctr">
              <a:buNone/>
            </a:pPr>
            <a:endParaRPr lang="ru-RU" dirty="0" smtClean="0"/>
          </a:p>
          <a:p>
            <a:pPr marL="0" indent="0" algn="ctr">
              <a:buNone/>
            </a:pPr>
            <a:r>
              <a:rPr lang="ru-RU" dirty="0" smtClean="0"/>
              <a:t>ВЫРАЖАЕТСЯ: </a:t>
            </a:r>
          </a:p>
          <a:p>
            <a:pPr marL="0" indent="0" algn="ctr">
              <a:buNone/>
            </a:pPr>
            <a:r>
              <a:rPr lang="ru-RU" dirty="0" smtClean="0"/>
              <a:t> правонарушитель осознает общественно-опасный характер своего деяния либо не осознает, хотя мог и должен был осознавать.</a:t>
            </a:r>
          </a:p>
          <a:p>
            <a:pPr marL="0" indent="0">
              <a:buNone/>
            </a:pPr>
            <a:endParaRPr lang="ru-RU"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7239000" cy="619472"/>
          </a:xfrm>
        </p:spPr>
        <p:txBody>
          <a:bodyPr>
            <a:normAutofit/>
          </a:bodyPr>
          <a:lstStyle/>
          <a:p>
            <a:pPr algn="ctr"/>
            <a:r>
              <a:rPr lang="ru-RU" u="sng" dirty="0" smtClean="0"/>
              <a:t>Деяние</a:t>
            </a:r>
            <a:endParaRPr lang="ru-RU" sz="32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197631" y="1340768"/>
            <a:ext cx="7758138" cy="5328592"/>
          </a:xfrm>
        </p:spPr>
        <p:txBody>
          <a:bodyPr>
            <a:noAutofit/>
          </a:bodyPr>
          <a:lstStyle/>
          <a:p>
            <a:pPr algn="ctr"/>
            <a:r>
              <a:rPr lang="ru-RU" sz="2800" dirty="0" smtClean="0"/>
              <a:t>ДЕЙСТВИЕ</a:t>
            </a:r>
          </a:p>
          <a:p>
            <a:pPr marL="0" indent="0" algn="ctr">
              <a:buNone/>
            </a:pPr>
            <a:r>
              <a:rPr lang="ru-RU" sz="2800" dirty="0" smtClean="0"/>
              <a:t>активное осознанное волевое поведение; </a:t>
            </a:r>
          </a:p>
          <a:p>
            <a:pPr marL="0" indent="0">
              <a:buNone/>
            </a:pPr>
            <a:r>
              <a:rPr lang="ru-RU" sz="2800" dirty="0" smtClean="0"/>
              <a:t>обязательно должно быть связано с волей и сознанием субъекта, а правовое значение будет иметь только </a:t>
            </a:r>
            <a:r>
              <a:rPr lang="ru-RU" sz="2800" u="sng" dirty="0" smtClean="0"/>
              <a:t>осознанное и волевое действие</a:t>
            </a:r>
            <a:r>
              <a:rPr lang="ru-RU" sz="2800" dirty="0" smtClean="0"/>
              <a:t>.</a:t>
            </a:r>
            <a:endParaRPr lang="ru-RU" sz="2800" b="1" dirty="0" smtClean="0">
              <a:effectLst>
                <a:outerShdw blurRad="38100" dist="38100" dir="2700000" algn="tl">
                  <a:srgbClr val="000000">
                    <a:alpha val="43137"/>
                  </a:srgbClr>
                </a:outerShdw>
              </a:effectLst>
            </a:endParaRPr>
          </a:p>
          <a:p>
            <a:pPr algn="ctr"/>
            <a:r>
              <a:rPr lang="ru-RU" sz="2800" dirty="0" smtClean="0"/>
              <a:t>БЕЗДЕЙСТВИЕ </a:t>
            </a:r>
          </a:p>
          <a:p>
            <a:pPr marL="0" indent="0" algn="ctr">
              <a:buNone/>
            </a:pPr>
            <a:r>
              <a:rPr lang="ru-RU" sz="2800" dirty="0" smtClean="0"/>
              <a:t>пассивное осознанное волевое поведение;</a:t>
            </a:r>
            <a:endParaRPr lang="ru-RU" sz="2800" b="1" dirty="0" smtClean="0">
              <a:effectLst>
                <a:outerShdw blurRad="38100" dist="38100" dir="2700000" algn="tl">
                  <a:srgbClr val="000000">
                    <a:alpha val="43137"/>
                  </a:srgbClr>
                </a:outerShdw>
              </a:effectLst>
            </a:endParaRPr>
          </a:p>
          <a:p>
            <a:pPr marL="0" indent="0">
              <a:buNone/>
            </a:pPr>
            <a:r>
              <a:rPr lang="ru-RU" sz="2800" dirty="0" smtClean="0"/>
              <a:t>возможно только в том случае, если на субъекте лежала юридическая обязанность действовать соответствующим образом. </a:t>
            </a:r>
            <a:endParaRPr lang="ru-RU"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234" y="1196752"/>
            <a:ext cx="6067444" cy="2434282"/>
          </a:xfrm>
        </p:spPr>
        <p:txBody>
          <a:bodyPr>
            <a:normAutofit fontScale="90000"/>
          </a:bodyPr>
          <a:lstStyle/>
          <a:p>
            <a:pPr algn="ctr"/>
            <a:r>
              <a:rPr lang="ru-RU" dirty="0" smtClean="0"/>
              <a:t/>
            </a:r>
            <a:br>
              <a:rPr lang="ru-RU" dirty="0" smtClean="0"/>
            </a:br>
            <a:r>
              <a:rPr lang="ru-RU" sz="4400" dirty="0" smtClean="0"/>
              <a:t>наказуемость</a:t>
            </a:r>
            <a:r>
              <a:rPr lang="ru-RU" sz="2700" dirty="0" smtClean="0"/>
              <a:t/>
            </a:r>
            <a:br>
              <a:rPr lang="ru-RU" sz="2700" dirty="0" smtClean="0"/>
            </a:br>
            <a:r>
              <a:rPr lang="ru-RU" sz="1800" b="0" dirty="0" smtClean="0">
                <a:solidFill>
                  <a:schemeClr val="tx1"/>
                </a:solidFill>
              </a:rPr>
              <a:t>либо</a:t>
            </a:r>
            <a:r>
              <a:rPr lang="ru-RU" sz="2800" b="0" dirty="0" smtClean="0">
                <a:solidFill>
                  <a:schemeClr val="tx1"/>
                </a:solidFill>
              </a:rPr>
              <a:t/>
            </a:r>
            <a:br>
              <a:rPr lang="ru-RU" sz="2800" b="0" dirty="0" smtClean="0">
                <a:solidFill>
                  <a:schemeClr val="tx1"/>
                </a:solidFill>
              </a:rPr>
            </a:br>
            <a:r>
              <a:rPr lang="ru-RU" sz="2800" dirty="0" err="1" smtClean="0"/>
              <a:t>Предусмотренность</a:t>
            </a:r>
            <a:r>
              <a:rPr lang="ru-RU" sz="2800" dirty="0" smtClean="0"/>
              <a:t> </a:t>
            </a:r>
            <a:r>
              <a:rPr lang="ru-RU" sz="2800" dirty="0"/>
              <a:t>юридической ответственности </a:t>
            </a:r>
            <a:br>
              <a:rPr lang="ru-RU" sz="2800" dirty="0"/>
            </a:br>
            <a:endParaRPr lang="ru-RU" sz="27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755576" y="4437112"/>
            <a:ext cx="6840760" cy="1656184"/>
          </a:xfrm>
        </p:spPr>
        <p:txBody>
          <a:bodyPr/>
          <a:lstStyle/>
          <a:p>
            <a:pPr marL="0" indent="0" algn="ctr">
              <a:buNone/>
            </a:pPr>
            <a:r>
              <a:rPr lang="ru-RU" dirty="0" smtClean="0"/>
              <a:t>обязательное установление за совершение деяния мер юридической ответственности.</a:t>
            </a:r>
            <a:endParaRPr lang="ru-RU"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3531" y="473676"/>
            <a:ext cx="7239000" cy="1155124"/>
          </a:xfrm>
        </p:spPr>
        <p:txBody>
          <a:bodyPr>
            <a:normAutofit fontScale="90000"/>
          </a:bodyPr>
          <a:lstStyle/>
          <a:p>
            <a:pPr algn="ctr"/>
            <a:r>
              <a:rPr lang="ru-RU" dirty="0" smtClean="0"/>
              <a:t/>
            </a:r>
            <a:br>
              <a:rPr lang="ru-RU" dirty="0" smtClean="0"/>
            </a:br>
            <a:r>
              <a:rPr lang="ru-RU" dirty="0"/>
              <a:t/>
            </a:r>
            <a:br>
              <a:rPr lang="ru-RU" dirty="0"/>
            </a:br>
            <a:r>
              <a:rPr lang="ru-RU" dirty="0" smtClean="0"/>
              <a:t/>
            </a:r>
            <a:br>
              <a:rPr lang="ru-RU" dirty="0" smtClean="0"/>
            </a:br>
            <a:r>
              <a:rPr lang="ru-RU" dirty="0" smtClean="0"/>
              <a:t>Состав правонарушения</a:t>
            </a:r>
            <a:endParaRPr lang="ru-RU" b="1" dirty="0">
              <a:solidFill>
                <a:schemeClr val="tx1"/>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2123728" y="2420888"/>
            <a:ext cx="4474840" cy="2160240"/>
          </a:xfrm>
        </p:spPr>
        <p:txBody>
          <a:bodyPr>
            <a:normAutofit/>
          </a:bodyPr>
          <a:lstStyle/>
          <a:p>
            <a:r>
              <a:rPr lang="ru-RU" b="1" dirty="0" smtClean="0">
                <a:effectLst>
                  <a:outerShdw blurRad="38100" dist="38100" dir="2700000" algn="tl">
                    <a:srgbClr val="000000">
                      <a:alpha val="43137"/>
                    </a:srgbClr>
                  </a:outerShdw>
                </a:effectLst>
              </a:rPr>
              <a:t>Объект</a:t>
            </a:r>
          </a:p>
          <a:p>
            <a:r>
              <a:rPr lang="ru-RU" b="1" dirty="0" smtClean="0">
                <a:effectLst>
                  <a:outerShdw blurRad="38100" dist="38100" dir="2700000" algn="tl">
                    <a:srgbClr val="000000">
                      <a:alpha val="43137"/>
                    </a:srgbClr>
                  </a:outerShdw>
                </a:effectLst>
              </a:rPr>
              <a:t>Объективная сторона</a:t>
            </a:r>
          </a:p>
          <a:p>
            <a:r>
              <a:rPr lang="ru-RU" b="1" dirty="0" smtClean="0">
                <a:effectLst>
                  <a:outerShdw blurRad="38100" dist="38100" dir="2700000" algn="tl">
                    <a:srgbClr val="000000">
                      <a:alpha val="43137"/>
                    </a:srgbClr>
                  </a:outerShdw>
                </a:effectLst>
              </a:rPr>
              <a:t>Субъект </a:t>
            </a:r>
          </a:p>
          <a:p>
            <a:r>
              <a:rPr lang="ru-RU" b="1" dirty="0" smtClean="0">
                <a:effectLst>
                  <a:outerShdw blurRad="38100" dist="38100" dir="2700000" algn="tl">
                    <a:srgbClr val="000000">
                      <a:alpha val="43137"/>
                    </a:srgbClr>
                  </a:outerShdw>
                </a:effectLst>
              </a:rPr>
              <a:t>Субъективная сторона </a:t>
            </a:r>
            <a:endParaRPr lang="ru-RU"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7697" y="476672"/>
            <a:ext cx="7239000" cy="1152128"/>
          </a:xfrm>
        </p:spPr>
        <p:txBody>
          <a:bodyPr>
            <a:normAutofit fontScale="90000"/>
          </a:bodyPr>
          <a:lstStyle/>
          <a:p>
            <a:pPr algn="ctr"/>
            <a:r>
              <a:rPr lang="ru-RU" u="sng" dirty="0" smtClean="0"/>
              <a:t>Объект правонарушения</a:t>
            </a:r>
            <a:br>
              <a:rPr lang="ru-RU" u="sng" dirty="0" smtClean="0"/>
            </a:br>
            <a:r>
              <a:rPr lang="ru-RU" sz="1600" b="0" dirty="0" smtClean="0">
                <a:effectLst>
                  <a:outerShdw blurRad="38100" dist="38100" dir="2700000" algn="tl">
                    <a:srgbClr val="000000">
                      <a:alpha val="43137"/>
                    </a:srgbClr>
                  </a:outerShdw>
                </a:effectLst>
              </a:rPr>
              <a:t>общественные отношения, урегулированные преимущественно нормами административного права.</a:t>
            </a:r>
            <a:r>
              <a:rPr lang="uk-UA" sz="1600" b="0" dirty="0">
                <a:effectLst>
                  <a:outerShdw blurRad="38100" dist="38100" dir="2700000" algn="tl">
                    <a:srgbClr val="000000">
                      <a:alpha val="43137"/>
                    </a:srgbClr>
                  </a:outerShdw>
                </a:effectLst>
              </a:rPr>
              <a:t/>
            </a:r>
            <a:br>
              <a:rPr lang="uk-UA" sz="1600" b="0" dirty="0">
                <a:effectLst>
                  <a:outerShdw blurRad="38100" dist="38100" dir="2700000" algn="tl">
                    <a:srgbClr val="000000">
                      <a:alpha val="43137"/>
                    </a:srgbClr>
                  </a:outerShdw>
                </a:effectLst>
              </a:rPr>
            </a:br>
            <a:endParaRPr lang="ru-RU" sz="1600" b="0"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179512" y="1772816"/>
            <a:ext cx="7920880" cy="4896544"/>
          </a:xfrm>
        </p:spPr>
        <p:txBody>
          <a:bodyPr>
            <a:noAutofit/>
          </a:bodyPr>
          <a:lstStyle/>
          <a:p>
            <a:pPr marL="85725" indent="638175" algn="just">
              <a:buNone/>
            </a:pPr>
            <a:r>
              <a:rPr lang="ru-RU" sz="2000" dirty="0" smtClean="0"/>
              <a:t>Общий объект административного проступка - это все отношения, которые защищаются с помощью норм административного законодательства.  </a:t>
            </a:r>
          </a:p>
          <a:p>
            <a:pPr marL="85725" indent="638175" algn="just">
              <a:buNone/>
            </a:pPr>
            <a:r>
              <a:rPr lang="ru-RU" sz="2000" dirty="0" smtClean="0"/>
              <a:t>Родовой объект административного проступка - относительно обособленная группа однородных общественных отношений, урегулированных и охраняемых административно-правовыми нормами и содержатся в Особенной части КоАП. : собственность, таможенные правила и т. д.</a:t>
            </a:r>
          </a:p>
          <a:p>
            <a:pPr marL="85725" indent="638175" algn="just">
              <a:buNone/>
            </a:pPr>
            <a:r>
              <a:rPr lang="ru-RU" sz="2000" dirty="0" smtClean="0"/>
              <a:t>Непосредственный объект административного проступка - это конкретные отношения, защищаемых соответствующей административно-правовой нормой. В качестве непосредственного объекта административного правонарушения выступают: общественный порядок; государственное и коллективное имущество; права и свободы граждан; установленный порядок управления.</a:t>
            </a:r>
          </a:p>
          <a:p>
            <a:pPr marL="85725" indent="0">
              <a:buNone/>
            </a:pPr>
            <a:endParaRPr lang="ru-RU" sz="32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36712"/>
            <a:ext cx="7239000" cy="1143000"/>
          </a:xfrm>
        </p:spPr>
        <p:txBody>
          <a:bodyPr>
            <a:normAutofit fontScale="90000"/>
          </a:bodyPr>
          <a:lstStyle/>
          <a:p>
            <a:pPr algn="ctr"/>
            <a:r>
              <a:rPr lang="ru-RU" u="sng" dirty="0" smtClean="0"/>
              <a:t>Объективная сторона</a:t>
            </a:r>
            <a:br>
              <a:rPr lang="ru-RU" u="sng" dirty="0" smtClean="0"/>
            </a:br>
            <a:r>
              <a:rPr lang="ru-RU" sz="1600" dirty="0" smtClean="0"/>
              <a:t>совокупность внешних признаков проступка, определяющего акт внешнего поведения правонарушителя. </a:t>
            </a:r>
            <a:r>
              <a:rPr lang="ru-RU" u="sng" dirty="0" smtClean="0"/>
              <a:t/>
            </a:r>
            <a:br>
              <a:rPr lang="ru-RU" u="sng" dirty="0" smtClean="0"/>
            </a:br>
            <a:endParaRPr lang="ru-RU" sz="16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2204864"/>
            <a:ext cx="7829576" cy="4186254"/>
          </a:xfrm>
        </p:spPr>
        <p:txBody>
          <a:bodyPr>
            <a:noAutofit/>
          </a:bodyPr>
          <a:lstStyle/>
          <a:p>
            <a:pPr marL="0" indent="0">
              <a:buNone/>
            </a:pPr>
            <a:r>
              <a:rPr lang="ru-RU" sz="1800" dirty="0" smtClean="0"/>
              <a:t>Дает характеристику общественной вредности проступка, его направленности, она содержит ряд признаков: </a:t>
            </a:r>
          </a:p>
          <a:p>
            <a:pPr marL="0" indent="0">
              <a:buNone/>
            </a:pPr>
            <a:r>
              <a:rPr lang="ru-RU" sz="1800" u="sng" dirty="0" smtClean="0"/>
              <a:t>главные и факультативные</a:t>
            </a:r>
            <a:r>
              <a:rPr lang="ru-RU" sz="1800" dirty="0" smtClean="0"/>
              <a:t>. </a:t>
            </a:r>
          </a:p>
          <a:p>
            <a:pPr marL="0" indent="0">
              <a:buNone/>
            </a:pPr>
            <a:r>
              <a:rPr lang="ru-RU" sz="1800" dirty="0" smtClean="0"/>
              <a:t>К главным относятся противоправное деяние - действие или бездействие.</a:t>
            </a:r>
          </a:p>
          <a:p>
            <a:pPr marL="0" indent="0">
              <a:buNone/>
            </a:pPr>
            <a:r>
              <a:rPr lang="ru-RU" sz="1800" dirty="0" smtClean="0"/>
              <a:t>Факультативные признаки объективной стороны административного правонарушения - это негативные последствия, причиненные проступком, и причинная связь между деянием и общественно опасными последствиями, способ, время, условия средства, орудия и обстоятельства совершенного проступка.</a:t>
            </a:r>
          </a:p>
          <a:p>
            <a:pPr marL="0" indent="0">
              <a:buNone/>
            </a:pPr>
            <a:r>
              <a:rPr lang="ru-RU" sz="1800" b="1" dirty="0" smtClean="0">
                <a:effectLst>
                  <a:outerShdw blurRad="38100" dist="38100" dir="2700000" algn="tl">
                    <a:srgbClr val="000000">
                      <a:alpha val="43137"/>
                    </a:srgbClr>
                  </a:outerShdw>
                </a:effectLst>
              </a:rPr>
              <a:t>Однако, </a:t>
            </a:r>
            <a:r>
              <a:rPr lang="ru-RU" sz="1800" dirty="0" smtClean="0"/>
              <a:t>для проступков с материальным составом такие  факультативные признаки, как  негативные последствия, причиненные проступком, и причинная связь между деянием и общественно опасными последствиями, являются обязательными.</a:t>
            </a:r>
            <a:endParaRPr lang="ru-RU" sz="1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7239000" cy="3384376"/>
          </a:xfrm>
        </p:spPr>
        <p:txBody>
          <a:bodyPr>
            <a:normAutofit/>
          </a:bodyPr>
          <a:lstStyle/>
          <a:p>
            <a:pPr algn="ctr"/>
            <a:r>
              <a:rPr lang="ru-RU" u="sng" dirty="0" smtClean="0"/>
              <a:t>Субъект правонарушения</a:t>
            </a:r>
            <a:br>
              <a:rPr lang="ru-RU" u="sng" dirty="0" smtClean="0"/>
            </a:br>
            <a:r>
              <a:rPr lang="ru-RU" u="sng" dirty="0" smtClean="0"/>
              <a:t/>
            </a:r>
            <a:br>
              <a:rPr lang="ru-RU" u="sng" dirty="0" smtClean="0"/>
            </a:br>
            <a:r>
              <a:rPr lang="ru-RU" sz="2200" dirty="0" smtClean="0">
                <a:solidFill>
                  <a:schemeClr val="tx1"/>
                </a:solidFill>
              </a:rPr>
              <a:t>вменяемое физическое лицо, которому на момент совершения административного правонарушения исполнилось 16 лет</a:t>
            </a:r>
            <a:r>
              <a:rPr lang="uk-UA" sz="2200" dirty="0" smtClean="0">
                <a:solidFill>
                  <a:schemeClr val="tx1"/>
                </a:solidFill>
              </a:rPr>
              <a:t/>
            </a:r>
            <a:br>
              <a:rPr lang="uk-UA" sz="2200" dirty="0" smtClean="0">
                <a:solidFill>
                  <a:schemeClr val="tx1"/>
                </a:solidFill>
              </a:rPr>
            </a:br>
            <a:r>
              <a:rPr lang="uk-UA" u="sng" dirty="0" smtClean="0"/>
              <a:t> </a:t>
            </a:r>
            <a:endParaRPr lang="ru-RU" dirty="0"/>
          </a:p>
        </p:txBody>
      </p:sp>
      <p:sp>
        <p:nvSpPr>
          <p:cNvPr id="3" name="Объект 2"/>
          <p:cNvSpPr>
            <a:spLocks noGrp="1"/>
          </p:cNvSpPr>
          <p:nvPr>
            <p:ph idx="1"/>
          </p:nvPr>
        </p:nvSpPr>
        <p:spPr>
          <a:xfrm>
            <a:off x="475995" y="4005064"/>
            <a:ext cx="7239000" cy="2251632"/>
          </a:xfrm>
        </p:spPr>
        <p:txBody>
          <a:bodyPr>
            <a:normAutofit/>
          </a:bodyPr>
          <a:lstStyle/>
          <a:p>
            <a:pPr marL="0" indent="0" algn="ctr">
              <a:buNone/>
            </a:pPr>
            <a:r>
              <a:rPr lang="ru-RU" u="sng" dirty="0" smtClean="0"/>
              <a:t>ВМЕНЯЕМОСТЬ</a:t>
            </a:r>
            <a:r>
              <a:rPr lang="ru-RU" dirty="0" smtClean="0"/>
              <a:t> </a:t>
            </a:r>
          </a:p>
          <a:p>
            <a:pPr marL="0" indent="0" algn="ctr">
              <a:buNone/>
            </a:pPr>
            <a:r>
              <a:rPr lang="ru-RU" dirty="0" smtClean="0"/>
              <a:t>- это способность лица осознавать свои действия или руководить ими, а значит, и нести за них ответственность.</a:t>
            </a:r>
            <a:endParaRPr lang="ru-RU" dirty="0"/>
          </a:p>
        </p:txBody>
      </p:sp>
    </p:spTree>
    <p:extLst>
      <p:ext uri="{BB962C8B-B14F-4D97-AF65-F5344CB8AC3E}">
        <p14:creationId xmlns:p14="http://schemas.microsoft.com/office/powerpoint/2010/main" val="2811949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7239000" cy="3096344"/>
          </a:xfrm>
        </p:spPr>
        <p:txBody>
          <a:bodyPr>
            <a:normAutofit fontScale="90000"/>
          </a:bodyPr>
          <a:lstStyle/>
          <a:p>
            <a:pPr algn="ctr"/>
            <a:r>
              <a:rPr lang="ru-RU" u="sng" dirty="0" smtClean="0"/>
              <a:t>Субъективная сторона административного проступка</a:t>
            </a:r>
            <a:r>
              <a:rPr lang="ru-RU" dirty="0" smtClean="0"/>
              <a:t> </a:t>
            </a:r>
            <a:br>
              <a:rPr lang="ru-RU" dirty="0" smtClean="0"/>
            </a:br>
            <a:r>
              <a:rPr lang="ru-RU" sz="2000" dirty="0" smtClean="0">
                <a:solidFill>
                  <a:schemeClr val="tx1"/>
                </a:solidFill>
              </a:rPr>
              <a:t>внутренняя сторона проступка, психическое отношение субъекта правонарушения к совершенному проступку, характеризующий его волю, которая проявляется в противоправной действия, отношении его к действию, которую он совершил.</a:t>
            </a:r>
            <a:endParaRPr lang="ru-RU" dirty="0">
              <a:solidFill>
                <a:schemeClr val="tx1"/>
              </a:solidFill>
            </a:endParaRPr>
          </a:p>
        </p:txBody>
      </p:sp>
      <p:sp>
        <p:nvSpPr>
          <p:cNvPr id="3" name="Объект 2"/>
          <p:cNvSpPr>
            <a:spLocks noGrp="1"/>
          </p:cNvSpPr>
          <p:nvPr>
            <p:ph idx="1"/>
          </p:nvPr>
        </p:nvSpPr>
        <p:spPr>
          <a:xfrm>
            <a:off x="611560" y="4077072"/>
            <a:ext cx="7239000" cy="2520280"/>
          </a:xfrm>
        </p:spPr>
        <p:txBody>
          <a:bodyPr>
            <a:normAutofit/>
          </a:bodyPr>
          <a:lstStyle/>
          <a:p>
            <a:pPr marL="0" indent="723900">
              <a:buNone/>
            </a:pPr>
            <a:r>
              <a:rPr lang="ru-RU" dirty="0" smtClean="0"/>
              <a:t>Признаками субъективной стороны правонарушения являются:</a:t>
            </a:r>
          </a:p>
          <a:p>
            <a:pPr marL="0" indent="723900">
              <a:buNone/>
            </a:pPr>
            <a:r>
              <a:rPr lang="ru-RU" dirty="0" smtClean="0"/>
              <a:t> • вина;</a:t>
            </a:r>
          </a:p>
          <a:p>
            <a:pPr marL="0" indent="723900">
              <a:buNone/>
            </a:pPr>
            <a:r>
              <a:rPr lang="ru-RU" dirty="0" smtClean="0"/>
              <a:t> • мотив;</a:t>
            </a:r>
          </a:p>
          <a:p>
            <a:pPr marL="0" indent="723900">
              <a:buNone/>
            </a:pPr>
            <a:r>
              <a:rPr lang="ru-RU" dirty="0" smtClean="0"/>
              <a:t> • цель совершения правонарушения.</a:t>
            </a:r>
            <a:endParaRPr lang="ru-RU" dirty="0"/>
          </a:p>
        </p:txBody>
      </p:sp>
    </p:spTree>
    <p:extLst>
      <p:ext uri="{BB962C8B-B14F-4D97-AF65-F5344CB8AC3E}">
        <p14:creationId xmlns:p14="http://schemas.microsoft.com/office/powerpoint/2010/main" val="2482022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7239000" cy="1375900"/>
          </a:xfrm>
        </p:spPr>
        <p:txBody>
          <a:bodyPr>
            <a:normAutofit fontScale="90000"/>
          </a:bodyPr>
          <a:lstStyle/>
          <a:p>
            <a:pPr algn="ctr"/>
            <a:r>
              <a:rPr lang="uk-UA" dirty="0" smtClean="0"/>
              <a:t>Вина</a:t>
            </a:r>
            <a:br>
              <a:rPr lang="uk-UA" dirty="0" smtClean="0"/>
            </a:br>
            <a:r>
              <a:rPr lang="ru-RU" sz="1800" b="0" dirty="0" smtClean="0">
                <a:solidFill>
                  <a:schemeClr val="tx1"/>
                </a:solidFill>
              </a:rPr>
              <a:t>основной и обязательный признак административного проступка и субъективной стороны, выражается в психическом отношении лица к совершенному проступку и его последствий</a:t>
            </a:r>
            <a:br>
              <a:rPr lang="ru-RU" sz="1800" b="0" dirty="0" smtClean="0">
                <a:solidFill>
                  <a:schemeClr val="tx1"/>
                </a:solidFill>
              </a:rPr>
            </a:br>
            <a:endParaRPr lang="ru-RU" sz="1800" b="0" dirty="0">
              <a:solidFill>
                <a:schemeClr val="tx1"/>
              </a:solidFill>
            </a:endParaRPr>
          </a:p>
        </p:txBody>
      </p:sp>
      <p:sp>
        <p:nvSpPr>
          <p:cNvPr id="3" name="Объект 2"/>
          <p:cNvSpPr>
            <a:spLocks noGrp="1"/>
          </p:cNvSpPr>
          <p:nvPr>
            <p:ph idx="1"/>
          </p:nvPr>
        </p:nvSpPr>
        <p:spPr>
          <a:xfrm>
            <a:off x="323528" y="1530560"/>
            <a:ext cx="8291264" cy="5112568"/>
          </a:xfrm>
        </p:spPr>
        <p:txBody>
          <a:bodyPr>
            <a:noAutofit/>
          </a:bodyPr>
          <a:lstStyle/>
          <a:p>
            <a:pPr marL="0" indent="620713" algn="just">
              <a:buNone/>
            </a:pPr>
            <a:r>
              <a:rPr lang="ru-RU" sz="2000" dirty="0" smtClean="0"/>
              <a:t>Умысел - это необходимое для привлечения к административной ответственности отношение познавательной способности и воли субъекта, к действию, которое им осуществляется. Административное правонарушение считается совершенным УМЫШЛЕННО, если лицо, его совершившее, сознавало противоправный характер своего действия или бездействия, предвидело его вредные последствия и желало (прямой умысел) или сознательно допускало наступление этих последствий (косвенный умысел).</a:t>
            </a:r>
          </a:p>
          <a:p>
            <a:pPr marL="0" indent="620713" algn="just">
              <a:buNone/>
            </a:pPr>
            <a:r>
              <a:rPr lang="ru-RU" sz="2000" dirty="0" smtClean="0"/>
              <a:t>Совершенным ПО НЕОСТОРОЖНОСТИ правонарушение признается тогда, когда лицо предвидело возможность наступления вредных последствий своего действия или бездействия, но легкомысленно рассчитывало на их предотвращение (административная самоуверенность) либо не предвидело наступления таких последствий, хотя должно и могло их предвидеть (административная халатность).</a:t>
            </a:r>
            <a:endParaRPr lang="ru-RU" sz="2000" dirty="0"/>
          </a:p>
        </p:txBody>
      </p:sp>
    </p:spTree>
    <p:extLst>
      <p:ext uri="{BB962C8B-B14F-4D97-AF65-F5344CB8AC3E}">
        <p14:creationId xmlns:p14="http://schemas.microsoft.com/office/powerpoint/2010/main" val="37944865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7848872" cy="6124754"/>
          </a:xfrm>
          <a:prstGeom prst="rect">
            <a:avLst/>
          </a:prstGeom>
        </p:spPr>
        <p:txBody>
          <a:bodyPr wrap="square">
            <a:spAutoFit/>
          </a:bodyPr>
          <a:lstStyle/>
          <a:p>
            <a:r>
              <a:rPr lang="ru-RU" sz="2800" dirty="0" smtClean="0">
                <a:latin typeface="Times New Roman" panose="02020603050405020304" pitchFamily="18" charset="0"/>
                <a:ea typeface="Calibri" panose="020F0502020204030204" pitchFamily="34" charset="0"/>
                <a:cs typeface="Times New Roman" panose="02020603050405020304" pitchFamily="18" charset="0"/>
              </a:rPr>
              <a:t>Под </a:t>
            </a:r>
            <a:r>
              <a:rPr lang="ru-RU" sz="2800" b="1" dirty="0" smtClean="0">
                <a:latin typeface="Times New Roman" panose="02020603050405020304" pitchFamily="18" charset="0"/>
                <a:ea typeface="Calibri" panose="020F0502020204030204" pitchFamily="34" charset="0"/>
                <a:cs typeface="Times New Roman" panose="02020603050405020304" pitchFamily="18" charset="0"/>
              </a:rPr>
              <a:t>МОТИВОМ</a:t>
            </a:r>
            <a:r>
              <a:rPr lang="ru-RU" sz="2800" dirty="0" smtClean="0">
                <a:latin typeface="Times New Roman" panose="02020603050405020304" pitchFamily="18" charset="0"/>
                <a:ea typeface="Calibri" panose="020F0502020204030204" pitchFamily="34" charset="0"/>
                <a:cs typeface="Times New Roman" panose="02020603050405020304" pitchFamily="18" charset="0"/>
              </a:rPr>
              <a:t> проступка понимают те внутренние побуждения, которые влияют на его волю, которыми руководствуется субъект проступка при его совершении. </a:t>
            </a:r>
          </a:p>
          <a:p>
            <a:endParaRPr lang="ru-RU" sz="2800" dirty="0" smtClean="0">
              <a:latin typeface="Times New Roman" panose="02020603050405020304" pitchFamily="18" charset="0"/>
              <a:ea typeface="Calibri" panose="020F0502020204030204" pitchFamily="34" charset="0"/>
              <a:cs typeface="Times New Roman" panose="02020603050405020304" pitchFamily="18" charset="0"/>
            </a:endParaRPr>
          </a:p>
          <a:p>
            <a:r>
              <a:rPr lang="ru-RU" sz="2800" dirty="0" smtClean="0">
                <a:latin typeface="Times New Roman" panose="02020603050405020304" pitchFamily="18" charset="0"/>
                <a:cs typeface="Times New Roman" panose="02020603050405020304" pitchFamily="18" charset="0"/>
              </a:rPr>
              <a:t>Под </a:t>
            </a:r>
            <a:r>
              <a:rPr lang="ru-RU" sz="2800" b="1" dirty="0" smtClean="0">
                <a:latin typeface="Times New Roman" panose="02020603050405020304" pitchFamily="18" charset="0"/>
                <a:cs typeface="Times New Roman" panose="02020603050405020304" pitchFamily="18" charset="0"/>
              </a:rPr>
              <a:t>ЦЕЛЬЮ</a:t>
            </a:r>
            <a:r>
              <a:rPr lang="ru-RU" sz="2800" dirty="0" smtClean="0">
                <a:latin typeface="Times New Roman" panose="02020603050405020304" pitchFamily="18" charset="0"/>
                <a:cs typeface="Times New Roman" panose="02020603050405020304" pitchFamily="18" charset="0"/>
              </a:rPr>
              <a:t> проступка следует понимать определенный результат, к которому стремится правонарушитель. </a:t>
            </a:r>
          </a:p>
          <a:p>
            <a:endParaRPr lang="ru-RU" sz="2800" dirty="0" smtClean="0">
              <a:latin typeface="Times New Roman" panose="02020603050405020304" pitchFamily="18" charset="0"/>
              <a:cs typeface="Times New Roman" panose="02020603050405020304" pitchFamily="18" charset="0"/>
            </a:endParaRPr>
          </a:p>
          <a:p>
            <a:r>
              <a:rPr lang="ru-RU" sz="2800" dirty="0" smtClean="0">
                <a:latin typeface="Times New Roman" panose="02020603050405020304" pitchFamily="18" charset="0"/>
                <a:cs typeface="Times New Roman" panose="02020603050405020304" pitchFamily="18" charset="0"/>
              </a:rPr>
              <a:t>Мотив и цель неотделимы от волевого поведения лица, они помогают раскрыть ее психологическую природу. Если целью выступает нажива, то мотивом противоправных действий - личная корысть или жажда.</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2109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23728" y="1268760"/>
            <a:ext cx="5688632" cy="4764381"/>
          </a:xfrm>
          <a:prstGeom prst="rect">
            <a:avLst/>
          </a:prstGeom>
        </p:spPr>
        <p:txBody>
          <a:bodyPr wrap="square">
            <a:spAutoFit/>
          </a:bodyPr>
          <a:lstStyle/>
          <a:p>
            <a:pPr indent="450215">
              <a:lnSpc>
                <a:spcPct val="115000"/>
              </a:lnSpc>
              <a:spcAft>
                <a:spcPts val="0"/>
              </a:spcAft>
            </a:pPr>
            <a:r>
              <a:rPr lang="uk-UA" sz="2400" dirty="0"/>
              <a:t>План</a:t>
            </a:r>
            <a:br>
              <a:rPr lang="uk-UA" sz="2400" dirty="0"/>
            </a:br>
            <a:r>
              <a:rPr lang="ru-RU" sz="2400" dirty="0"/>
              <a:t/>
            </a:r>
            <a:br>
              <a:rPr lang="ru-RU" sz="2400" dirty="0"/>
            </a:br>
            <a:r>
              <a:rPr lang="ru-RU" sz="2400" dirty="0"/>
              <a:t>1. </a:t>
            </a:r>
            <a:r>
              <a:rPr lang="ru-RU" sz="2400" dirty="0" smtClean="0"/>
              <a:t>Понятие,  признаки и основания административной ответственности.</a:t>
            </a:r>
            <a:br>
              <a:rPr lang="ru-RU" sz="2400" dirty="0" smtClean="0"/>
            </a:br>
            <a:r>
              <a:rPr lang="ru-RU" sz="2400" dirty="0" smtClean="0"/>
              <a:t>2. Понятие, признаки и состав административного правонарушения. </a:t>
            </a:r>
            <a:br>
              <a:rPr lang="ru-RU" sz="2400" dirty="0" smtClean="0"/>
            </a:br>
            <a:r>
              <a:rPr lang="ru-RU" sz="2400" dirty="0" smtClean="0"/>
              <a:t>3. Понятие, виды и порядок наложения  административных взысканий.</a:t>
            </a:r>
            <a:br>
              <a:rPr lang="ru-RU" sz="2400" dirty="0" smtClean="0"/>
            </a:br>
            <a:r>
              <a:rPr lang="ru-RU" sz="2400" dirty="0"/>
              <a:t/>
            </a:r>
            <a:br>
              <a:rPr lang="ru-RU" sz="2400" dirty="0"/>
            </a:br>
            <a:endParaRPr lang="ru-RU" sz="2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Aharoni" panose="02010803020104030203" pitchFamily="2" charset="-79"/>
            </a:endParaRPr>
          </a:p>
        </p:txBody>
      </p:sp>
    </p:spTree>
    <p:extLst>
      <p:ext uri="{BB962C8B-B14F-4D97-AF65-F5344CB8AC3E}">
        <p14:creationId xmlns:p14="http://schemas.microsoft.com/office/powerpoint/2010/main" val="10165566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412776"/>
            <a:ext cx="7239000" cy="1143000"/>
          </a:xfrm>
        </p:spPr>
        <p:txBody>
          <a:bodyPr>
            <a:normAutofit fontScale="90000"/>
          </a:bodyPr>
          <a:lstStyle/>
          <a:p>
            <a:pPr algn="ctr"/>
            <a:r>
              <a:rPr lang="ru-RU" dirty="0"/>
              <a:t>административное взыскание</a:t>
            </a:r>
          </a:p>
        </p:txBody>
      </p:sp>
      <p:sp>
        <p:nvSpPr>
          <p:cNvPr id="3" name="Объект 2"/>
          <p:cNvSpPr>
            <a:spLocks noGrp="1"/>
          </p:cNvSpPr>
          <p:nvPr>
            <p:ph idx="1"/>
          </p:nvPr>
        </p:nvSpPr>
        <p:spPr>
          <a:xfrm>
            <a:off x="1115616" y="2708920"/>
            <a:ext cx="7239000" cy="2683680"/>
          </a:xfrm>
        </p:spPr>
        <p:txBody>
          <a:bodyPr/>
          <a:lstStyle/>
          <a:p>
            <a:pPr marL="0" indent="0">
              <a:buNone/>
            </a:pPr>
            <a:r>
              <a:rPr lang="ru-RU" dirty="0"/>
              <a:t>это мера ответственности, предусмотренная государством и закрепленная в законодательстве в виде неблагоприятных последствий, наступающих для виновного лица, за совершение им административного правонарушения.</a:t>
            </a:r>
          </a:p>
        </p:txBody>
      </p:sp>
    </p:spTree>
    <p:extLst>
      <p:ext uri="{BB962C8B-B14F-4D97-AF65-F5344CB8AC3E}">
        <p14:creationId xmlns:p14="http://schemas.microsoft.com/office/powerpoint/2010/main" val="7144889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836712"/>
            <a:ext cx="7239000" cy="2210504"/>
          </a:xfrm>
        </p:spPr>
        <p:txBody>
          <a:bodyPr>
            <a:normAutofit fontScale="90000"/>
          </a:bodyPr>
          <a:lstStyle/>
          <a:p>
            <a:pPr algn="ctr"/>
            <a:r>
              <a:rPr lang="ru-RU" dirty="0"/>
              <a:t>ОСНОВНЫМИ ФУНКЦИЯМИ АДМИНИСТРАТИВНОГО ВЗЫСКАНИЯ ЯВЛЯЮТСЯ: </a:t>
            </a:r>
            <a:br>
              <a:rPr lang="ru-RU" dirty="0"/>
            </a:br>
            <a:endParaRPr lang="ru-RU" dirty="0"/>
          </a:p>
        </p:txBody>
      </p:sp>
      <p:sp>
        <p:nvSpPr>
          <p:cNvPr id="3" name="Объект 2"/>
          <p:cNvSpPr>
            <a:spLocks noGrp="1"/>
          </p:cNvSpPr>
          <p:nvPr>
            <p:ph idx="1"/>
          </p:nvPr>
        </p:nvSpPr>
        <p:spPr>
          <a:xfrm>
            <a:off x="1907704" y="2780928"/>
            <a:ext cx="6491064" cy="2035608"/>
          </a:xfrm>
        </p:spPr>
        <p:txBody>
          <a:bodyPr>
            <a:normAutofit/>
          </a:bodyPr>
          <a:lstStyle/>
          <a:p>
            <a:pPr marL="0" indent="0">
              <a:buNone/>
            </a:pPr>
            <a:endParaRPr lang="ru-RU" dirty="0" smtClean="0"/>
          </a:p>
          <a:p>
            <a:pPr marL="0" indent="0">
              <a:buNone/>
            </a:pPr>
            <a:r>
              <a:rPr lang="ru-RU" dirty="0" smtClean="0"/>
              <a:t>а) воспитательная; </a:t>
            </a:r>
          </a:p>
          <a:p>
            <a:pPr marL="0" indent="0">
              <a:buNone/>
            </a:pPr>
            <a:r>
              <a:rPr lang="ru-RU" dirty="0" smtClean="0"/>
              <a:t>б) предупредительная (превентивная); </a:t>
            </a:r>
          </a:p>
          <a:p>
            <a:pPr marL="0" indent="0">
              <a:buNone/>
            </a:pPr>
            <a:r>
              <a:rPr lang="ru-RU" dirty="0" smtClean="0"/>
              <a:t>в) карательная.</a:t>
            </a:r>
            <a:endParaRPr lang="ru-RU" dirty="0"/>
          </a:p>
        </p:txBody>
      </p:sp>
    </p:spTree>
    <p:extLst>
      <p:ext uri="{BB962C8B-B14F-4D97-AF65-F5344CB8AC3E}">
        <p14:creationId xmlns:p14="http://schemas.microsoft.com/office/powerpoint/2010/main" val="257530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Виды Административных взысканий </a:t>
            </a:r>
            <a:endParaRPr lang="ru-RU" dirty="0"/>
          </a:p>
        </p:txBody>
      </p:sp>
      <p:sp>
        <p:nvSpPr>
          <p:cNvPr id="3" name="Объект 2"/>
          <p:cNvSpPr>
            <a:spLocks noGrp="1"/>
          </p:cNvSpPr>
          <p:nvPr>
            <p:ph idx="1"/>
          </p:nvPr>
        </p:nvSpPr>
        <p:spPr>
          <a:xfrm>
            <a:off x="457200" y="1609416"/>
            <a:ext cx="7239000" cy="4411872"/>
          </a:xfrm>
        </p:spPr>
        <p:txBody>
          <a:bodyPr>
            <a:normAutofit fontScale="77500" lnSpcReduction="20000"/>
          </a:bodyPr>
          <a:lstStyle/>
          <a:p>
            <a:pPr lvl="0"/>
            <a:r>
              <a:rPr lang="ru-RU" dirty="0" smtClean="0"/>
              <a:t>предупреждение;</a:t>
            </a:r>
          </a:p>
          <a:p>
            <a:pPr lvl="0"/>
            <a:r>
              <a:rPr lang="ru-RU" dirty="0" smtClean="0"/>
              <a:t>штраф;</a:t>
            </a:r>
          </a:p>
          <a:p>
            <a:pPr lvl="0"/>
            <a:r>
              <a:rPr lang="ru-RU" dirty="0" smtClean="0"/>
              <a:t>возмездное изъятие предмета, ставшего орудием совершения или непосредственным объектом административного проступка;</a:t>
            </a:r>
          </a:p>
          <a:p>
            <a:pPr lvl="0"/>
            <a:r>
              <a:rPr lang="ru-RU" dirty="0" smtClean="0"/>
              <a:t>конфискация предмета, ставшего орудием совершения или непосредственным объектом административного проступка; денег, полученных вследствие совершения административного проступка;</a:t>
            </a:r>
          </a:p>
          <a:p>
            <a:pPr lvl="0"/>
            <a:r>
              <a:rPr lang="ru-RU" dirty="0" smtClean="0"/>
              <a:t>лишение специального права, предоставленного гражданину (права управления транспортными средствами, права охоты);</a:t>
            </a:r>
          </a:p>
          <a:p>
            <a:pPr lvl="0"/>
            <a:r>
              <a:rPr lang="ru-RU" dirty="0" smtClean="0"/>
              <a:t>общественные работы</a:t>
            </a:r>
          </a:p>
          <a:p>
            <a:pPr lvl="0"/>
            <a:r>
              <a:rPr lang="ru-RU" dirty="0" smtClean="0"/>
              <a:t>исправительные работы;</a:t>
            </a:r>
          </a:p>
          <a:p>
            <a:pPr lvl="0"/>
            <a:r>
              <a:rPr lang="ru-RU" dirty="0" smtClean="0"/>
              <a:t>административный арест.</a:t>
            </a:r>
            <a:endParaRPr lang="ru-RU" dirty="0"/>
          </a:p>
        </p:txBody>
      </p:sp>
    </p:spTree>
    <p:extLst>
      <p:ext uri="{BB962C8B-B14F-4D97-AF65-F5344CB8AC3E}">
        <p14:creationId xmlns:p14="http://schemas.microsoft.com/office/powerpoint/2010/main" val="3085931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u="sng" dirty="0" smtClean="0"/>
              <a:t>Порядок наложения административных взысканий</a:t>
            </a:r>
            <a:r>
              <a:rPr lang="ru-RU" sz="3200" dirty="0" smtClean="0"/>
              <a:t> </a:t>
            </a:r>
            <a:endParaRPr lang="ru-RU" sz="3200" dirty="0"/>
          </a:p>
        </p:txBody>
      </p:sp>
      <p:sp>
        <p:nvSpPr>
          <p:cNvPr id="3" name="Объект 2"/>
          <p:cNvSpPr>
            <a:spLocks noGrp="1"/>
          </p:cNvSpPr>
          <p:nvPr>
            <p:ph idx="1"/>
          </p:nvPr>
        </p:nvSpPr>
        <p:spPr/>
        <p:txBody>
          <a:bodyPr>
            <a:normAutofit fontScale="70000" lnSpcReduction="20000"/>
          </a:bodyPr>
          <a:lstStyle/>
          <a:p>
            <a:r>
              <a:rPr lang="ru-RU" dirty="0" smtClean="0"/>
              <a:t>— исчерпывающий перечень административных взысканий, за пределы которого компетентный орган или должностное лицо выходить не может;</a:t>
            </a:r>
          </a:p>
          <a:p>
            <a:r>
              <a:rPr lang="ru-RU" dirty="0" smtClean="0"/>
              <a:t>— за каждый административный проступок может быть наложено только одно основное или основное и дополнительное административное взыскание, предусмотренное санкцией соответствующей правовой нормы. При этом к правонарушителю одновременно могут применяться меры дисциплинарной или гражданско-правовой ответственности;</a:t>
            </a:r>
          </a:p>
          <a:p>
            <a:r>
              <a:rPr lang="ru-RU" dirty="0" smtClean="0"/>
              <a:t>— компетентный орган или должностное лицо не может выходить за пределы предусмотренного правовой нормой размера административного взыскания как в сторону уменьшения, так и в сторону его увеличения. Индивидуализация административной ответственности проявляется в том, что в соответствии со статьей 33 КоАП при наложении административного взыскания учитывается личность правонарушителя, степень его вины, имущественное состояние, обстоятельства, смягчающие и отягчающие ответственность.</a:t>
            </a:r>
          </a:p>
          <a:p>
            <a:endParaRPr lang="ru-RU" dirty="0"/>
          </a:p>
        </p:txBody>
      </p:sp>
    </p:spTree>
    <p:extLst>
      <p:ext uri="{BB962C8B-B14F-4D97-AF65-F5344CB8AC3E}">
        <p14:creationId xmlns:p14="http://schemas.microsoft.com/office/powerpoint/2010/main" val="2408884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t>Сроки наложения административного взыскания </a:t>
            </a:r>
            <a:endParaRPr lang="ru-RU" sz="3200" dirty="0"/>
          </a:p>
        </p:txBody>
      </p:sp>
      <p:sp>
        <p:nvSpPr>
          <p:cNvPr id="3" name="Объект 2"/>
          <p:cNvSpPr>
            <a:spLocks noGrp="1"/>
          </p:cNvSpPr>
          <p:nvPr>
            <p:ph idx="1"/>
          </p:nvPr>
        </p:nvSpPr>
        <p:spPr/>
        <p:txBody>
          <a:bodyPr>
            <a:normAutofit fontScale="85000" lnSpcReduction="20000"/>
          </a:bodyPr>
          <a:lstStyle/>
          <a:p>
            <a:r>
              <a:rPr lang="ru-RU" dirty="0" smtClean="0"/>
              <a:t>По общему правилу административное взыскание может быть наложено </a:t>
            </a:r>
            <a:r>
              <a:rPr lang="ru-RU" b="1" dirty="0" smtClean="0"/>
              <a:t>не позднее чем через 2 месяца</a:t>
            </a:r>
            <a:r>
              <a:rPr lang="ru-RU" dirty="0" smtClean="0"/>
              <a:t> со дня совершения проступка, а при длящемся проступке — </a:t>
            </a:r>
            <a:r>
              <a:rPr lang="ru-RU" b="1" dirty="0" smtClean="0"/>
              <a:t>2 месяца со дня его выявления</a:t>
            </a:r>
            <a:r>
              <a:rPr lang="ru-RU" dirty="0" smtClean="0"/>
              <a:t>.</a:t>
            </a:r>
          </a:p>
          <a:p>
            <a:r>
              <a:rPr lang="ru-RU" dirty="0" smtClean="0"/>
              <a:t>Если по факту проступка возбуждалось уголовное дело, которое впоследствии было закрыто, но в действиях правонарушителя выявлены признаки административного проступка, административное взыскание может быть наложено не позднее, чем через 1 месяц со дня принятия решения об отказе в возбуждении уголовного дела или о его закрытии.</a:t>
            </a:r>
          </a:p>
          <a:p>
            <a:r>
              <a:rPr lang="ru-RU" dirty="0" smtClean="0"/>
              <a:t>Административное взыскание за совершение коррупционного правонарушения может быть наложено в течение 3 месяцев со дня выявления, но не позднее 1 года со дня его совершения. </a:t>
            </a:r>
          </a:p>
          <a:p>
            <a:endParaRPr lang="ru-RU" dirty="0"/>
          </a:p>
        </p:txBody>
      </p:sp>
    </p:spTree>
    <p:extLst>
      <p:ext uri="{BB962C8B-B14F-4D97-AF65-F5344CB8AC3E}">
        <p14:creationId xmlns:p14="http://schemas.microsoft.com/office/powerpoint/2010/main" val="2799604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7776864" cy="6001643"/>
          </a:xfrm>
          <a:prstGeom prst="rect">
            <a:avLst/>
          </a:prstGeom>
        </p:spPr>
        <p:txBody>
          <a:bodyPr wrap="square">
            <a:spAutoFit/>
          </a:bodyPr>
          <a:lstStyle/>
          <a:p>
            <a:pPr indent="450215" algn="ctr">
              <a:spcAft>
                <a:spcPts val="0"/>
              </a:spcAft>
            </a:pPr>
            <a:r>
              <a:rPr lang="ru-RU" sz="2400" b="1" u="sng" dirty="0" smtClean="0">
                <a:latin typeface="Times New Roman" panose="02020603050405020304" pitchFamily="18" charset="0"/>
                <a:ea typeface="Calibri" panose="020F0502020204030204" pitchFamily="34" charset="0"/>
                <a:cs typeface="Times New Roman" panose="02020603050405020304" pitchFamily="18" charset="0"/>
              </a:rPr>
              <a:t>НПА, которые закрепляют порядок привлечения лиц к административной ответственности в ДНР: </a:t>
            </a:r>
          </a:p>
          <a:p>
            <a:pPr indent="450215" algn="just">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 КоАП </a:t>
            </a:r>
            <a:r>
              <a:rPr lang="ru-RU" sz="2400" dirty="0" smtClean="0">
                <a:solidFill>
                  <a:srgbClr val="000000"/>
                </a:solidFill>
                <a:latin typeface="Times New Roman" panose="02020603050405020304" pitchFamily="18" charset="0"/>
                <a:ea typeface="TimesNewRomanPSMT"/>
                <a:cs typeface="Times New Roman" panose="02020603050405020304" pitchFamily="18" charset="0"/>
              </a:rPr>
              <a:t>от 07.12.1984 № 8074-10, с изменениями и дополнениями, вступившими в силу 19.11.2013 г</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 </a:t>
            </a:r>
            <a:endParaRPr lang="ru-RU" sz="2400" dirty="0" smtClean="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  Постановление Совета Министров от 27.02.2015 года № 2-22 «О временном порядке применения на территории Донецкой Народной Республики Кодекса Украины об административных правонарушениях»; </a:t>
            </a:r>
            <a:endParaRPr lang="ru-RU" sz="2400" dirty="0" smtClean="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 Постановление Совета Министров ДНР от 28 августа 2014 года № 31-2 «Об утверждении Временного положения о порядке задержаний и арестов граждан».</a:t>
            </a:r>
            <a:endParaRPr lang="ru-RU" sz="2400" dirty="0" smtClean="0">
              <a:latin typeface="Calibri" panose="020F0502020204030204" pitchFamily="34" charset="0"/>
              <a:ea typeface="Calibri" panose="020F0502020204030204" pitchFamily="34" charset="0"/>
              <a:cs typeface="Times New Roman" panose="02020603050405020304" pitchFamily="18" charset="0"/>
            </a:endParaRPr>
          </a:p>
          <a:p>
            <a:pPr indent="450215" algn="just">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 Постановление Пленума Верховного суда ДНР № 13 от 13.05.2016 года «</a:t>
            </a:r>
            <a:r>
              <a:rPr lang="ru-RU" sz="24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 процессуальном порядке рассмотрения судами дел об административном правонарушении и постановлении по делам об административных правонарушениях»</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0490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t>административная ответственность</a:t>
            </a:r>
            <a:endParaRPr lang="ru-RU" sz="3600" b="1" dirty="0"/>
          </a:p>
        </p:txBody>
      </p:sp>
      <p:sp>
        <p:nvSpPr>
          <p:cNvPr id="3" name="Содержимое 2"/>
          <p:cNvSpPr>
            <a:spLocks noGrp="1"/>
          </p:cNvSpPr>
          <p:nvPr>
            <p:ph idx="1"/>
          </p:nvPr>
        </p:nvSpPr>
        <p:spPr>
          <a:xfrm>
            <a:off x="457200" y="1609416"/>
            <a:ext cx="7239000" cy="2899704"/>
          </a:xfrm>
        </p:spPr>
        <p:txBody>
          <a:bodyPr/>
          <a:lstStyle/>
          <a:p>
            <a:pPr marL="449263" indent="0">
              <a:buNone/>
            </a:pPr>
            <a:r>
              <a:rPr lang="uk-UA" dirty="0" smtClean="0"/>
              <a:t>- </a:t>
            </a:r>
            <a:r>
              <a:rPr lang="ru-RU" dirty="0" smtClean="0"/>
              <a:t>это принудительное, с соблюдением установленной процедуры, применение правомочным законодательным субъектом мер воздействия за совершение административного проступка, который совершен правонарушителем.</a:t>
            </a: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4214818" y="4327687"/>
            <a:ext cx="4929182" cy="2530313"/>
          </a:xfrm>
          <a:prstGeom prst="round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412" y="260648"/>
            <a:ext cx="6840760" cy="2160240"/>
          </a:xfrm>
        </p:spPr>
        <p:txBody>
          <a:bodyPr>
            <a:normAutofit fontScale="90000"/>
          </a:bodyPr>
          <a:lstStyle/>
          <a:p>
            <a:pPr algn="ctr"/>
            <a:r>
              <a:rPr lang="ru-RU" dirty="0" smtClean="0"/>
              <a:t>основания административной ответственности</a:t>
            </a:r>
            <a:br>
              <a:rPr lang="ru-RU" dirty="0" smtClean="0"/>
            </a:br>
            <a:endParaRPr lang="ru-RU" sz="32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1988840"/>
            <a:ext cx="7571184" cy="4032448"/>
          </a:xfrm>
        </p:spPr>
        <p:txBody>
          <a:bodyPr>
            <a:normAutofit fontScale="62500" lnSpcReduction="20000"/>
          </a:bodyPr>
          <a:lstStyle/>
          <a:p>
            <a:pPr marL="273050" indent="-11113"/>
            <a:r>
              <a:rPr lang="ru-RU" dirty="0" smtClean="0"/>
              <a:t>Нормативное основание — это система норм, закрепляющих составы административных проступков, систему административных взысканий; круг субъектов, наделенных правом применять административные взыскания и процедуру привлечения к административной ответственности. Основным нормативным актом об административной ответственности является КоАП .</a:t>
            </a:r>
          </a:p>
          <a:p>
            <a:pPr marL="273050" indent="-11113"/>
            <a:r>
              <a:rPr lang="ru-RU" dirty="0" smtClean="0"/>
              <a:t>Фактическим основанием административной ответственности является административный проступок.</a:t>
            </a:r>
          </a:p>
          <a:p>
            <a:pPr marL="273050" indent="-11113"/>
            <a:r>
              <a:rPr lang="ru-RU" dirty="0" smtClean="0"/>
              <a:t>Процессуальным основанием административной ответственности является акт компетентного органа о наложении конкретного административного взыскания за конкретный административный проступок на конкретное виновное лицо.</a:t>
            </a:r>
          </a:p>
          <a:p>
            <a:pPr marL="0" indent="0" algn="ctr">
              <a:buNone/>
            </a:pPr>
            <a:r>
              <a:rPr lang="ru-RU" sz="4000" dirty="0" smtClean="0"/>
              <a:t>для наступления административной ответственности необходимо, чтобы имели место все три основания и именно в такой последовательности.</a:t>
            </a:r>
          </a:p>
          <a:p>
            <a:pPr>
              <a:buNone/>
            </a:pPr>
            <a:endParaRPr lang="ru-RU"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7239000" cy="1634440"/>
          </a:xfrm>
        </p:spPr>
        <p:txBody>
          <a:bodyPr>
            <a:normAutofit fontScale="90000"/>
          </a:bodyPr>
          <a:lstStyle/>
          <a:p>
            <a:pPr algn="ctr"/>
            <a:r>
              <a:rPr lang="ru-RU" dirty="0" smtClean="0"/>
              <a:t>Принципы административной ответственности </a:t>
            </a:r>
            <a:endParaRPr lang="ru-RU" sz="32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2420888"/>
            <a:ext cx="7427168" cy="4034848"/>
          </a:xfrm>
        </p:spPr>
        <p:txBody>
          <a:bodyPr>
            <a:normAutofit/>
          </a:bodyPr>
          <a:lstStyle/>
          <a:p>
            <a:pPr>
              <a:buNone/>
            </a:pPr>
            <a:r>
              <a:rPr lang="ru-RU" dirty="0" smtClean="0"/>
              <a:t/>
            </a:r>
            <a:br>
              <a:rPr lang="ru-RU" dirty="0" smtClean="0"/>
            </a:br>
            <a:endParaRPr lang="ru-RU" b="1" dirty="0">
              <a:effectLst>
                <a:outerShdw blurRad="38100" dist="38100" dir="2700000" algn="tl">
                  <a:srgbClr val="000000">
                    <a:alpha val="43137"/>
                  </a:srgbClr>
                </a:outerShdw>
              </a:effectLst>
            </a:endParaRPr>
          </a:p>
        </p:txBody>
      </p:sp>
      <p:sp>
        <p:nvSpPr>
          <p:cNvPr id="4" name="Прямоугольник 3"/>
          <p:cNvSpPr/>
          <p:nvPr/>
        </p:nvSpPr>
        <p:spPr>
          <a:xfrm>
            <a:off x="755576" y="2551837"/>
            <a:ext cx="7344816" cy="4198522"/>
          </a:xfrm>
          <a:prstGeom prst="rect">
            <a:avLst/>
          </a:prstGeom>
        </p:spPr>
        <p:txBody>
          <a:bodyPr wrap="square">
            <a:spAutoFit/>
          </a:bodyPr>
          <a:lstStyle/>
          <a:p>
            <a:pPr indent="450215" algn="just">
              <a:spcAft>
                <a:spcPts val="0"/>
              </a:spcAft>
            </a:pPr>
            <a:r>
              <a:rPr lang="ru-RU" dirty="0" smtClean="0">
                <a:latin typeface="Times New Roman" panose="02020603050405020304" pitchFamily="18" charset="0"/>
                <a:ea typeface="Calibri" panose="020F0502020204030204" pitchFamily="34" charset="0"/>
                <a:cs typeface="Aharoni" panose="02010803020104030203" pitchFamily="2" charset="-79"/>
              </a:rPr>
              <a:t>это основные положения, закрепленные в Конституции и других законах, на которых базируется порядок привлечения виновных лиц к административной ответственности.</a:t>
            </a:r>
          </a:p>
          <a:p>
            <a:pPr indent="450215" algn="just">
              <a:spcAft>
                <a:spcPts val="0"/>
              </a:spcAft>
            </a:pPr>
            <a:endParaRPr lang="ru-RU" sz="1400" dirty="0" smtClean="0">
              <a:effectLst/>
              <a:latin typeface="Times New Roman" panose="02020603050405020304" pitchFamily="18" charset="0"/>
              <a:ea typeface="Calibri" panose="020F0502020204030204" pitchFamily="34" charset="0"/>
              <a:cs typeface="Aharoni" panose="02010803020104030203" pitchFamily="2" charset="-79"/>
            </a:endParaRPr>
          </a:p>
          <a:p>
            <a:pPr marL="285750" indent="-285750" algn="just">
              <a:buFontTx/>
              <a:buChar char="-"/>
            </a:pPr>
            <a:r>
              <a:rPr lang="ru-RU" dirty="0" smtClean="0">
                <a:cs typeface="Aharoni" panose="02010803020104030203" pitchFamily="2" charset="-79"/>
              </a:rPr>
              <a:t>Верховенство права; </a:t>
            </a:r>
          </a:p>
          <a:p>
            <a:pPr marL="285750" indent="-285750" algn="just">
              <a:buFontTx/>
              <a:buChar char="-"/>
            </a:pPr>
            <a:r>
              <a:rPr lang="ru-RU" dirty="0" smtClean="0">
                <a:cs typeface="Aharoni" panose="02010803020104030203" pitchFamily="2" charset="-79"/>
              </a:rPr>
              <a:t>Законности;</a:t>
            </a:r>
          </a:p>
          <a:p>
            <a:pPr marL="285750" indent="-285750" algn="just">
              <a:buFontTx/>
              <a:buChar char="-"/>
            </a:pPr>
            <a:r>
              <a:rPr lang="ru-RU" dirty="0" smtClean="0">
                <a:cs typeface="Aharoni" panose="02010803020104030203" pitchFamily="2" charset="-79"/>
              </a:rPr>
              <a:t>Целесообразности; </a:t>
            </a:r>
          </a:p>
          <a:p>
            <a:pPr marL="285750" indent="-285750" algn="just">
              <a:buFontTx/>
              <a:buChar char="-"/>
            </a:pPr>
            <a:r>
              <a:rPr lang="ru-RU" dirty="0" smtClean="0">
                <a:cs typeface="Aharoni" panose="02010803020104030203" pitchFamily="2" charset="-79"/>
              </a:rPr>
              <a:t>Обоснованности; </a:t>
            </a:r>
          </a:p>
          <a:p>
            <a:pPr marL="285750" indent="-285750" algn="just">
              <a:buFontTx/>
              <a:buChar char="-"/>
            </a:pPr>
            <a:r>
              <a:rPr lang="ru-RU" dirty="0" smtClean="0">
                <a:cs typeface="Aharoni" panose="02010803020104030203" pitchFamily="2" charset="-79"/>
              </a:rPr>
              <a:t>Неотвратимости; </a:t>
            </a:r>
          </a:p>
          <a:p>
            <a:pPr marL="285750" indent="-285750" algn="just">
              <a:buFontTx/>
              <a:buChar char="-"/>
            </a:pPr>
            <a:r>
              <a:rPr lang="ru-RU" dirty="0" smtClean="0">
                <a:cs typeface="Aharoni" panose="02010803020104030203" pitchFamily="2" charset="-79"/>
              </a:rPr>
              <a:t>Своевременности; </a:t>
            </a:r>
          </a:p>
          <a:p>
            <a:pPr marL="285750" indent="-285750" algn="just">
              <a:buFontTx/>
              <a:buChar char="-"/>
            </a:pPr>
            <a:r>
              <a:rPr lang="ru-RU" dirty="0" smtClean="0">
                <a:cs typeface="Aharoni" panose="02010803020104030203" pitchFamily="2" charset="-79"/>
              </a:rPr>
              <a:t>Справедливости; </a:t>
            </a:r>
          </a:p>
          <a:p>
            <a:pPr marL="285750" indent="-285750" algn="just">
              <a:buFontTx/>
              <a:buChar char="-"/>
            </a:pPr>
            <a:r>
              <a:rPr lang="ru-RU" dirty="0" smtClean="0">
                <a:cs typeface="Aharoni" panose="02010803020104030203" pitchFamily="2" charset="-79"/>
              </a:rPr>
              <a:t>Гуманизма; </a:t>
            </a:r>
          </a:p>
          <a:p>
            <a:pPr marL="285750" indent="-285750" algn="just">
              <a:buFontTx/>
              <a:buChar char="-"/>
            </a:pPr>
            <a:r>
              <a:rPr lang="ru-RU" dirty="0" smtClean="0">
                <a:cs typeface="Aharoni" panose="02010803020104030203" pitchFamily="2" charset="-79"/>
              </a:rPr>
              <a:t>Индивидуализации наказания; </a:t>
            </a:r>
          </a:p>
          <a:p>
            <a:pPr marL="285750" indent="-285750" algn="just">
              <a:buFontTx/>
              <a:buChar char="-"/>
            </a:pPr>
            <a:r>
              <a:rPr lang="ru-RU" dirty="0" smtClean="0">
                <a:cs typeface="Aharoni" panose="02010803020104030203" pitchFamily="2" charset="-79"/>
              </a:rPr>
              <a:t>Соответствия вины и наказания.</a:t>
            </a:r>
          </a:p>
          <a:p>
            <a:pPr indent="450215" algn="just">
              <a:lnSpc>
                <a:spcPct val="150000"/>
              </a:lnSpc>
              <a:spcAft>
                <a:spcPts val="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6769" y="1412776"/>
            <a:ext cx="7239000" cy="1130384"/>
          </a:xfrm>
        </p:spPr>
        <p:txBody>
          <a:bodyPr>
            <a:normAutofit fontScale="90000"/>
          </a:bodyPr>
          <a:lstStyle/>
          <a:p>
            <a:pPr algn="ctr"/>
            <a:r>
              <a:rPr lang="ru-RU" dirty="0" smtClean="0"/>
              <a:t>административный проступок </a:t>
            </a:r>
            <a:endParaRPr lang="ru-RU" sz="32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2852936"/>
            <a:ext cx="7758138" cy="3621016"/>
          </a:xfrm>
        </p:spPr>
        <p:txBody>
          <a:bodyPr>
            <a:normAutofit/>
          </a:bodyPr>
          <a:lstStyle/>
          <a:p>
            <a:pPr marL="261938" indent="0" algn="ctr">
              <a:buNone/>
            </a:pPr>
            <a:r>
              <a:rPr lang="ru-RU" dirty="0" smtClean="0"/>
              <a:t>противоправное, виновное деяние (действие или бездействие), посягающее на общественный порядок, собственность, права и свободы граждан, на установленный порядок управления, за которое предусмотрена административная ответственность.</a:t>
            </a:r>
            <a:r>
              <a:rPr lang="ru-RU" b="1" dirty="0" smtClean="0">
                <a:effectLst>
                  <a:outerShdw blurRad="38100" dist="38100" dir="2700000" algn="tl">
                    <a:srgbClr val="000000">
                      <a:alpha val="43137"/>
                    </a:srgbClr>
                  </a:outerShdw>
                </a:effectLst>
              </a:rPr>
              <a:t/>
            </a:r>
            <a:br>
              <a:rPr lang="ru-RU" b="1" dirty="0" smtClean="0">
                <a:effectLst>
                  <a:outerShdw blurRad="38100" dist="38100" dir="2700000" algn="tl">
                    <a:srgbClr val="000000">
                      <a:alpha val="43137"/>
                    </a:srgbClr>
                  </a:outerShdw>
                </a:effectLst>
              </a:rPr>
            </a:br>
            <a:endParaRPr lang="ru-RU"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620688"/>
            <a:ext cx="7467600" cy="882352"/>
          </a:xfrm>
        </p:spPr>
        <p:txBody>
          <a:bodyPr>
            <a:normAutofit fontScale="90000"/>
          </a:bodyPr>
          <a:lstStyle/>
          <a:p>
            <a:pPr algn="ctr"/>
            <a:r>
              <a:rPr lang="ru-RU" sz="3200" dirty="0">
                <a:solidFill>
                  <a:schemeClr val="tx1"/>
                </a:solidFill>
                <a:effectLst>
                  <a:outerShdw blurRad="38100" dist="38100" dir="2700000" algn="tl">
                    <a:srgbClr val="000000">
                      <a:alpha val="43137"/>
                    </a:srgbClr>
                  </a:outerShdw>
                </a:effectLst>
              </a:rPr>
              <a:t>Признаки </a:t>
            </a:r>
            <a:br>
              <a:rPr lang="ru-RU" sz="3200" dirty="0">
                <a:solidFill>
                  <a:schemeClr val="tx1"/>
                </a:solidFill>
                <a:effectLst>
                  <a:outerShdw blurRad="38100" dist="38100" dir="2700000" algn="tl">
                    <a:srgbClr val="000000">
                      <a:alpha val="43137"/>
                    </a:srgbClr>
                  </a:outerShdw>
                </a:effectLst>
              </a:rPr>
            </a:br>
            <a:r>
              <a:rPr lang="ru-RU" sz="3200" dirty="0">
                <a:solidFill>
                  <a:schemeClr val="tx1"/>
                </a:solidFill>
                <a:effectLst>
                  <a:outerShdw blurRad="38100" dist="38100" dir="2700000" algn="tl">
                    <a:srgbClr val="000000">
                      <a:alpha val="43137"/>
                    </a:srgbClr>
                  </a:outerShdw>
                </a:effectLst>
              </a:rPr>
              <a:t>административного правонарушения</a:t>
            </a:r>
            <a:endParaRPr lang="ru-RU" sz="3200" b="1" dirty="0">
              <a:solidFill>
                <a:schemeClr val="tx1"/>
              </a:solidFill>
              <a:effectLst>
                <a:outerShdw blurRad="38100" dist="38100" dir="2700000" algn="tl">
                  <a:srgbClr val="000000">
                    <a:alpha val="43137"/>
                  </a:srgbClr>
                </a:outerShdw>
              </a:effectLst>
            </a:endParaRPr>
          </a:p>
        </p:txBody>
      </p:sp>
      <p:graphicFrame>
        <p:nvGraphicFramePr>
          <p:cNvPr id="6" name="Содержимое 5"/>
          <p:cNvGraphicFramePr>
            <a:graphicFrameLocks noGrp="1"/>
          </p:cNvGraphicFramePr>
          <p:nvPr>
            <p:ph idx="1"/>
            <p:extLst>
              <p:ext uri="{D42A27DB-BD31-4B8C-83A1-F6EECF244321}">
                <p14:modId xmlns:p14="http://schemas.microsoft.com/office/powerpoint/2010/main" val="3869140321"/>
              </p:ext>
            </p:extLst>
          </p:nvPr>
        </p:nvGraphicFramePr>
        <p:xfrm>
          <a:off x="-766826" y="1719618"/>
          <a:ext cx="10001320" cy="51383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u="sng" dirty="0" smtClean="0"/>
              <a:t>Общественная вредность</a:t>
            </a:r>
            <a:r>
              <a:rPr lang="ru-RU" dirty="0" smtClean="0"/>
              <a:t> </a:t>
            </a:r>
            <a:endParaRPr lang="ru-RU" sz="32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normAutofit/>
          </a:bodyPr>
          <a:lstStyle/>
          <a:p>
            <a:pPr marL="0" indent="812800">
              <a:buNone/>
            </a:pPr>
            <a:r>
              <a:rPr lang="ru-RU" dirty="0" smtClean="0">
                <a:effectLst>
                  <a:outerShdw blurRad="38100" dist="38100" dir="2700000" algn="tl">
                    <a:srgbClr val="000000">
                      <a:alpha val="43137"/>
                    </a:srgbClr>
                  </a:outerShdw>
                </a:effectLst>
              </a:rPr>
              <a:t>признак правонарушения заключается в способности деяния причинят вред общественным отношениям, а в случае покушения на правонарушения ставить их под угрозу причинения вреда.</a:t>
            </a:r>
          </a:p>
          <a:p>
            <a:pPr marL="0" indent="812800">
              <a:buNone/>
            </a:pPr>
            <a:r>
              <a:rPr lang="ru-RU" dirty="0" smtClean="0">
                <a:effectLst>
                  <a:outerShdw blurRad="38100" dist="38100" dir="2700000" algn="tl">
                    <a:srgbClr val="000000">
                      <a:alpha val="43137"/>
                    </a:srgbClr>
                  </a:outerShdw>
                </a:effectLst>
              </a:rPr>
              <a:t>проявляется в том, что правонарушение всегда сопряжено с посягательствами на приоритеты и ценности человеческого общества, ущемляет частные и общественные интересы. </a:t>
            </a:r>
            <a:endParaRPr lang="ru-RU"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642261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4859" y="1268760"/>
            <a:ext cx="6353196" cy="796908"/>
          </a:xfrm>
        </p:spPr>
        <p:txBody>
          <a:bodyPr/>
          <a:lstStyle/>
          <a:p>
            <a:pPr algn="ctr"/>
            <a:r>
              <a:rPr lang="ru-RU" u="sng" dirty="0" smtClean="0"/>
              <a:t>Противоправность</a:t>
            </a:r>
            <a:r>
              <a:rPr lang="uk-UA" dirty="0" smtClean="0"/>
              <a:t> </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179512" y="2636912"/>
            <a:ext cx="8043890" cy="3151252"/>
          </a:xfrm>
        </p:spPr>
        <p:txBody>
          <a:bodyPr>
            <a:normAutofit/>
          </a:bodyPr>
          <a:lstStyle/>
          <a:p>
            <a:pPr marL="0" indent="0" algn="ctr">
              <a:buNone/>
            </a:pPr>
            <a:r>
              <a:rPr lang="ru-RU" dirty="0" smtClean="0"/>
              <a:t>«нет правонарушения без указания о том в законе»</a:t>
            </a:r>
          </a:p>
          <a:p>
            <a:pPr marL="449263" indent="0">
              <a:buNone/>
            </a:pPr>
            <a:r>
              <a:rPr lang="ru-RU" dirty="0" smtClean="0"/>
              <a:t>выражается в том, что гражданин, иное лицо нарушает любую действующую норму права, вопреки ее предписаниям и тем самым противопоставляет свою собственную волю воле государства, вступает с ним в конфликт</a:t>
            </a:r>
            <a:endParaRPr lang="ru-RU"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516</TotalTime>
  <Words>1245</Words>
  <Application>Microsoft Office PowerPoint</Application>
  <PresentationFormat>Экран (4:3)</PresentationFormat>
  <Paragraphs>111</Paragraphs>
  <Slides>25</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25</vt:i4>
      </vt:variant>
    </vt:vector>
  </HeadingPairs>
  <TitlesOfParts>
    <vt:vector size="33" baseType="lpstr">
      <vt:lpstr>Aharoni</vt:lpstr>
      <vt:lpstr>Calibri</vt:lpstr>
      <vt:lpstr>Times New Roman</vt:lpstr>
      <vt:lpstr>TimesNewRomanPSMT</vt:lpstr>
      <vt:lpstr>Trebuchet MS</vt:lpstr>
      <vt:lpstr>Wingdings</vt:lpstr>
      <vt:lpstr>Wingdings 2</vt:lpstr>
      <vt:lpstr>Изящная</vt:lpstr>
      <vt:lpstr>     Тема: Административная ответственность Филь Е.О. </vt:lpstr>
      <vt:lpstr>Презентация PowerPoint</vt:lpstr>
      <vt:lpstr>административная ответственность</vt:lpstr>
      <vt:lpstr>основания административной ответственности </vt:lpstr>
      <vt:lpstr>Принципы административной ответственности </vt:lpstr>
      <vt:lpstr>административный проступок </vt:lpstr>
      <vt:lpstr>Признаки  административного правонарушения</vt:lpstr>
      <vt:lpstr>Общественная вредность </vt:lpstr>
      <vt:lpstr>Противоправность </vt:lpstr>
      <vt:lpstr>Виновность</vt:lpstr>
      <vt:lpstr>Деяние</vt:lpstr>
      <vt:lpstr> наказуемость либо Предусмотренность юридической ответственности  </vt:lpstr>
      <vt:lpstr>   Состав правонарушения</vt:lpstr>
      <vt:lpstr>Объект правонарушения общественные отношения, урегулированные преимущественно нормами административного права. </vt:lpstr>
      <vt:lpstr>Объективная сторона совокупность внешних признаков проступка, определяющего акт внешнего поведения правонарушителя.  </vt:lpstr>
      <vt:lpstr>Субъект правонарушения  вменяемое физическое лицо, которому на момент совершения административного правонарушения исполнилось 16 лет  </vt:lpstr>
      <vt:lpstr>Субъективная сторона административного проступка  внутренняя сторона проступка, психическое отношение субъекта правонарушения к совершенному проступку, характеризующий его волю, которая проявляется в противоправной действия, отношении его к действию, которую он совершил.</vt:lpstr>
      <vt:lpstr>Вина основной и обязательный признак административного проступка и субъективной стороны, выражается в психическом отношении лица к совершенному проступку и его последствий </vt:lpstr>
      <vt:lpstr>Презентация PowerPoint</vt:lpstr>
      <vt:lpstr>административное взыскание</vt:lpstr>
      <vt:lpstr>ОСНОВНЫМИ ФУНКЦИЯМИ АДМИНИСТРАТИВНОГО ВЗЫСКАНИЯ ЯВЛЯЮТСЯ:  </vt:lpstr>
      <vt:lpstr>Виды Административных взысканий </vt:lpstr>
      <vt:lpstr>Порядок наложения административных взысканий </vt:lpstr>
      <vt:lpstr>Сроки наложения административного взыскания </vt:lpstr>
      <vt:lpstr>Презентация PowerPoint</vt:lpstr>
    </vt:vector>
  </TitlesOfParts>
  <Company>Дом, милый дом...</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Обществознание, 11 класс, профильный уровень</dc:title>
  <dc:subject>Административное право</dc:subject>
  <dc:creator>Г.И. Непершина, МОУ СОШ № 15 г. Балашова Саратовской области</dc:creator>
  <cp:lastModifiedBy>User</cp:lastModifiedBy>
  <cp:revision>72</cp:revision>
  <dcterms:created xsi:type="dcterms:W3CDTF">2011-03-30T01:32:32Z</dcterms:created>
  <dcterms:modified xsi:type="dcterms:W3CDTF">2020-10-20T19:13:14Z</dcterms:modified>
  <cp:category>презентация к уроку</cp:category>
</cp:coreProperties>
</file>