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1"/>
  </p:notesMasterIdLst>
  <p:sldIdLst>
    <p:sldId id="256" r:id="rId2"/>
    <p:sldId id="300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301" r:id="rId18"/>
    <p:sldId id="303" r:id="rId19"/>
    <p:sldId id="30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4E2C17-8AEF-4DFF-974B-4006C8F89D7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DA35A91-1536-4CD4-B8E4-E86430A322CF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Императивный (метод властных предписаний)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5EB335-6D46-42F7-9D3D-629742E60565}" type="parTrans" cxnId="{7E3D3F8F-683E-4232-96E1-35FBC6567659}">
      <dgm:prSet/>
      <dgm:spPr/>
      <dgm:t>
        <a:bodyPr/>
        <a:lstStyle/>
        <a:p>
          <a:endParaRPr lang="ru-RU"/>
        </a:p>
      </dgm:t>
    </dgm:pt>
    <dgm:pt modelId="{04F64EEF-AA54-4DC9-9C45-F11F596927C3}" type="sibTrans" cxnId="{7E3D3F8F-683E-4232-96E1-35FBC6567659}">
      <dgm:prSet/>
      <dgm:spPr/>
      <dgm:t>
        <a:bodyPr/>
        <a:lstStyle/>
        <a:p>
          <a:endParaRPr lang="ru-RU"/>
        </a:p>
      </dgm:t>
    </dgm:pt>
    <dgm:pt modelId="{04E0DA7B-7E3C-4011-B3B3-16F4FD3EE936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Диспозитивный (взаимодействие сторон)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C37A82-5166-4D2B-9467-40DFDF4CF36D}" type="parTrans" cxnId="{10273D30-4523-41BA-9B52-83FA353106D2}">
      <dgm:prSet/>
      <dgm:spPr/>
      <dgm:t>
        <a:bodyPr/>
        <a:lstStyle/>
        <a:p>
          <a:endParaRPr lang="ru-RU"/>
        </a:p>
      </dgm:t>
    </dgm:pt>
    <dgm:pt modelId="{AACDA551-4EF2-4394-A2E6-54EBBFC062AD}" type="sibTrans" cxnId="{10273D30-4523-41BA-9B52-83FA353106D2}">
      <dgm:prSet/>
      <dgm:spPr/>
      <dgm:t>
        <a:bodyPr/>
        <a:lstStyle/>
        <a:p>
          <a:endParaRPr lang="ru-RU"/>
        </a:p>
      </dgm:t>
    </dgm:pt>
    <dgm:pt modelId="{02C466D1-2011-474B-8E59-1E9FF2C40A90}">
      <dgm:prSet phldrT="[Текст]" custT="1"/>
      <dgm:spPr/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Метод дозволения (разрешённый вариант поведения)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98F9BF-ACE4-4694-8FF4-D6CC2208F7CF}" type="parTrans" cxnId="{844D630C-B1C7-43D9-B43C-A5A6535ED323}">
      <dgm:prSet/>
      <dgm:spPr/>
      <dgm:t>
        <a:bodyPr/>
        <a:lstStyle/>
        <a:p>
          <a:endParaRPr lang="ru-RU"/>
        </a:p>
      </dgm:t>
    </dgm:pt>
    <dgm:pt modelId="{57CE7899-248F-4330-8CBA-00B4D682BE70}" type="sibTrans" cxnId="{844D630C-B1C7-43D9-B43C-A5A6535ED323}">
      <dgm:prSet/>
      <dgm:spPr/>
      <dgm:t>
        <a:bodyPr/>
        <a:lstStyle/>
        <a:p>
          <a:endParaRPr lang="ru-RU"/>
        </a:p>
      </dgm:t>
    </dgm:pt>
    <dgm:pt modelId="{3C6AD410-444C-4E11-A30C-BE5046B654AD}">
      <dgm:prSet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Метод запрета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8B11F7-41D3-4812-922C-C7C4BB6205F3}" type="parTrans" cxnId="{4E8FCF0C-E865-4CB8-91B1-1C24A0F8C14E}">
      <dgm:prSet/>
      <dgm:spPr/>
      <dgm:t>
        <a:bodyPr/>
        <a:lstStyle/>
        <a:p>
          <a:endParaRPr lang="ru-RU"/>
        </a:p>
      </dgm:t>
    </dgm:pt>
    <dgm:pt modelId="{91621DD0-2246-48F6-909F-3CF4C12AAAFE}" type="sibTrans" cxnId="{4E8FCF0C-E865-4CB8-91B1-1C24A0F8C14E}">
      <dgm:prSet/>
      <dgm:spPr/>
      <dgm:t>
        <a:bodyPr/>
        <a:lstStyle/>
        <a:p>
          <a:endParaRPr lang="ru-RU"/>
        </a:p>
      </dgm:t>
    </dgm:pt>
    <dgm:pt modelId="{192BBEC1-99E3-4527-B02C-086B6F0B7C0A}" type="pres">
      <dgm:prSet presAssocID="{9C4E2C17-8AEF-4DFF-974B-4006C8F89D76}" presName="linearFlow" presStyleCnt="0">
        <dgm:presLayoutVars>
          <dgm:dir/>
          <dgm:resizeHandles val="exact"/>
        </dgm:presLayoutVars>
      </dgm:prSet>
      <dgm:spPr/>
    </dgm:pt>
    <dgm:pt modelId="{E3FDE7AA-D9E8-4067-8D14-06DBD43E3523}" type="pres">
      <dgm:prSet presAssocID="{8DA35A91-1536-4CD4-B8E4-E86430A322CF}" presName="composite" presStyleCnt="0"/>
      <dgm:spPr/>
    </dgm:pt>
    <dgm:pt modelId="{FE1F40F2-18DC-414B-8C99-66784EE7AC7E}" type="pres">
      <dgm:prSet presAssocID="{8DA35A91-1536-4CD4-B8E4-E86430A322CF}" presName="imgShp" presStyleLbl="fgImgPlace1" presStyleIdx="0" presStyleCnt="4" custLinFactNeighborX="6264" custLinFactNeighborY="-2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74AEC3A-A424-4AA4-A556-928977DC0F5D}" type="pres">
      <dgm:prSet presAssocID="{8DA35A91-1536-4CD4-B8E4-E86430A322CF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51937E-11C1-4756-BA0B-8AB5C91AF5F3}" type="pres">
      <dgm:prSet presAssocID="{04F64EEF-AA54-4DC9-9C45-F11F596927C3}" presName="spacing" presStyleCnt="0"/>
      <dgm:spPr/>
    </dgm:pt>
    <dgm:pt modelId="{87FB8C1C-24D3-4F48-8B5D-F2695CD2C09F}" type="pres">
      <dgm:prSet presAssocID="{04E0DA7B-7E3C-4011-B3B3-16F4FD3EE936}" presName="composite" presStyleCnt="0"/>
      <dgm:spPr/>
    </dgm:pt>
    <dgm:pt modelId="{D4757109-756C-4FFC-856F-10F58A148AF9}" type="pres">
      <dgm:prSet presAssocID="{04E0DA7B-7E3C-4011-B3B3-16F4FD3EE936}" presName="imgShp" presStyleLbl="fgImgPlace1" presStyleIdx="1" presStyleCnt="4" custLinFactNeighborX="-1384" custLinFactNeighborY="13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3DB077E-288D-4354-85A3-6F1AD6E99801}" type="pres">
      <dgm:prSet presAssocID="{04E0DA7B-7E3C-4011-B3B3-16F4FD3EE936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E1F86A-FEC8-4E07-BA93-6E7AF547829C}" type="pres">
      <dgm:prSet presAssocID="{AACDA551-4EF2-4394-A2E6-54EBBFC062AD}" presName="spacing" presStyleCnt="0"/>
      <dgm:spPr/>
    </dgm:pt>
    <dgm:pt modelId="{82EA999E-CF05-4670-B7E8-EA717E4782CC}" type="pres">
      <dgm:prSet presAssocID="{02C466D1-2011-474B-8E59-1E9FF2C40A90}" presName="composite" presStyleCnt="0"/>
      <dgm:spPr/>
    </dgm:pt>
    <dgm:pt modelId="{D799A605-6EAE-4D37-94A2-741C76DE4EEE}" type="pres">
      <dgm:prSet presAssocID="{02C466D1-2011-474B-8E59-1E9FF2C40A90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9FA9AA8-6E64-49AA-B8CB-F2A9F6B32E39}" type="pres">
      <dgm:prSet presAssocID="{02C466D1-2011-474B-8E59-1E9FF2C40A90}" presName="txShp" presStyleLbl="node1" presStyleIdx="2" presStyleCnt="4" custLinFactNeighborX="340" custLinFactNeighborY="1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99EB64-8C28-4B92-A0B2-C29FAC8B7B81}" type="pres">
      <dgm:prSet presAssocID="{57CE7899-248F-4330-8CBA-00B4D682BE70}" presName="spacing" presStyleCnt="0"/>
      <dgm:spPr/>
    </dgm:pt>
    <dgm:pt modelId="{D5C36BF9-9FDC-4B20-AC3F-32E19EAD7D00}" type="pres">
      <dgm:prSet presAssocID="{3C6AD410-444C-4E11-A30C-BE5046B654AD}" presName="composite" presStyleCnt="0"/>
      <dgm:spPr/>
    </dgm:pt>
    <dgm:pt modelId="{2F9A7C95-B0D3-4AC2-8E68-B95DBDE036D6}" type="pres">
      <dgm:prSet presAssocID="{3C6AD410-444C-4E11-A30C-BE5046B654AD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DA2DA62-74A5-4EA5-9C5C-86212671175A}" type="pres">
      <dgm:prSet presAssocID="{3C6AD410-444C-4E11-A30C-BE5046B654AD}" presName="txShp" presStyleLbl="node1" presStyleIdx="3" presStyleCnt="4" custLinFactNeighborX="879" custLinFactNeighborY="-47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316B89-24DC-45A1-BC94-5F336E6BD20E}" type="presOf" srcId="{02C466D1-2011-474B-8E59-1E9FF2C40A90}" destId="{59FA9AA8-6E64-49AA-B8CB-F2A9F6B32E39}" srcOrd="0" destOrd="0" presId="urn:microsoft.com/office/officeart/2005/8/layout/vList3"/>
    <dgm:cxn modelId="{342135E4-6684-4824-97A5-C13E200F546F}" type="presOf" srcId="{04E0DA7B-7E3C-4011-B3B3-16F4FD3EE936}" destId="{43DB077E-288D-4354-85A3-6F1AD6E99801}" srcOrd="0" destOrd="0" presId="urn:microsoft.com/office/officeart/2005/8/layout/vList3"/>
    <dgm:cxn modelId="{844D630C-B1C7-43D9-B43C-A5A6535ED323}" srcId="{9C4E2C17-8AEF-4DFF-974B-4006C8F89D76}" destId="{02C466D1-2011-474B-8E59-1E9FF2C40A90}" srcOrd="2" destOrd="0" parTransId="{0598F9BF-ACE4-4694-8FF4-D6CC2208F7CF}" sibTransId="{57CE7899-248F-4330-8CBA-00B4D682BE70}"/>
    <dgm:cxn modelId="{4E8FCF0C-E865-4CB8-91B1-1C24A0F8C14E}" srcId="{9C4E2C17-8AEF-4DFF-974B-4006C8F89D76}" destId="{3C6AD410-444C-4E11-A30C-BE5046B654AD}" srcOrd="3" destOrd="0" parTransId="{318B11F7-41D3-4812-922C-C7C4BB6205F3}" sibTransId="{91621DD0-2246-48F6-909F-3CF4C12AAAFE}"/>
    <dgm:cxn modelId="{A23033C7-4DAA-4C01-B509-F11B6BCFC743}" type="presOf" srcId="{8DA35A91-1536-4CD4-B8E4-E86430A322CF}" destId="{774AEC3A-A424-4AA4-A556-928977DC0F5D}" srcOrd="0" destOrd="0" presId="urn:microsoft.com/office/officeart/2005/8/layout/vList3"/>
    <dgm:cxn modelId="{7E3D3F8F-683E-4232-96E1-35FBC6567659}" srcId="{9C4E2C17-8AEF-4DFF-974B-4006C8F89D76}" destId="{8DA35A91-1536-4CD4-B8E4-E86430A322CF}" srcOrd="0" destOrd="0" parTransId="{E15EB335-6D46-42F7-9D3D-629742E60565}" sibTransId="{04F64EEF-AA54-4DC9-9C45-F11F596927C3}"/>
    <dgm:cxn modelId="{1CCB2B33-AE93-48A6-A64C-72772CC8FF50}" type="presOf" srcId="{9C4E2C17-8AEF-4DFF-974B-4006C8F89D76}" destId="{192BBEC1-99E3-4527-B02C-086B6F0B7C0A}" srcOrd="0" destOrd="0" presId="urn:microsoft.com/office/officeart/2005/8/layout/vList3"/>
    <dgm:cxn modelId="{2A7A96E5-4F50-4383-B238-4615AF952C88}" type="presOf" srcId="{3C6AD410-444C-4E11-A30C-BE5046B654AD}" destId="{4DA2DA62-74A5-4EA5-9C5C-86212671175A}" srcOrd="0" destOrd="0" presId="urn:microsoft.com/office/officeart/2005/8/layout/vList3"/>
    <dgm:cxn modelId="{10273D30-4523-41BA-9B52-83FA353106D2}" srcId="{9C4E2C17-8AEF-4DFF-974B-4006C8F89D76}" destId="{04E0DA7B-7E3C-4011-B3B3-16F4FD3EE936}" srcOrd="1" destOrd="0" parTransId="{EBC37A82-5166-4D2B-9467-40DFDF4CF36D}" sibTransId="{AACDA551-4EF2-4394-A2E6-54EBBFC062AD}"/>
    <dgm:cxn modelId="{60D3EAA7-4E8D-4D53-877C-B097945875A0}" type="presParOf" srcId="{192BBEC1-99E3-4527-B02C-086B6F0B7C0A}" destId="{E3FDE7AA-D9E8-4067-8D14-06DBD43E3523}" srcOrd="0" destOrd="0" presId="urn:microsoft.com/office/officeart/2005/8/layout/vList3"/>
    <dgm:cxn modelId="{1AD89CD6-F0F2-49FD-A429-0FFC3D64EA9B}" type="presParOf" srcId="{E3FDE7AA-D9E8-4067-8D14-06DBD43E3523}" destId="{FE1F40F2-18DC-414B-8C99-66784EE7AC7E}" srcOrd="0" destOrd="0" presId="urn:microsoft.com/office/officeart/2005/8/layout/vList3"/>
    <dgm:cxn modelId="{F4C0EDC8-00F0-4ACF-992D-C80C103A3122}" type="presParOf" srcId="{E3FDE7AA-D9E8-4067-8D14-06DBD43E3523}" destId="{774AEC3A-A424-4AA4-A556-928977DC0F5D}" srcOrd="1" destOrd="0" presId="urn:microsoft.com/office/officeart/2005/8/layout/vList3"/>
    <dgm:cxn modelId="{E8720089-427D-4D41-AB3E-4EED0B53CB11}" type="presParOf" srcId="{192BBEC1-99E3-4527-B02C-086B6F0B7C0A}" destId="{2C51937E-11C1-4756-BA0B-8AB5C91AF5F3}" srcOrd="1" destOrd="0" presId="urn:microsoft.com/office/officeart/2005/8/layout/vList3"/>
    <dgm:cxn modelId="{613EF8C5-6995-4AC2-8577-87DAAC5B19C2}" type="presParOf" srcId="{192BBEC1-99E3-4527-B02C-086B6F0B7C0A}" destId="{87FB8C1C-24D3-4F48-8B5D-F2695CD2C09F}" srcOrd="2" destOrd="0" presId="urn:microsoft.com/office/officeart/2005/8/layout/vList3"/>
    <dgm:cxn modelId="{B1FA489D-6D21-4C48-B483-BC61ECCC3541}" type="presParOf" srcId="{87FB8C1C-24D3-4F48-8B5D-F2695CD2C09F}" destId="{D4757109-756C-4FFC-856F-10F58A148AF9}" srcOrd="0" destOrd="0" presId="urn:microsoft.com/office/officeart/2005/8/layout/vList3"/>
    <dgm:cxn modelId="{F8C637DC-A210-4FD8-A402-66A78EEBC32E}" type="presParOf" srcId="{87FB8C1C-24D3-4F48-8B5D-F2695CD2C09F}" destId="{43DB077E-288D-4354-85A3-6F1AD6E99801}" srcOrd="1" destOrd="0" presId="urn:microsoft.com/office/officeart/2005/8/layout/vList3"/>
    <dgm:cxn modelId="{1F262201-2298-4C87-A49F-D427F9D8279C}" type="presParOf" srcId="{192BBEC1-99E3-4527-B02C-086B6F0B7C0A}" destId="{8FE1F86A-FEC8-4E07-BA93-6E7AF547829C}" srcOrd="3" destOrd="0" presId="urn:microsoft.com/office/officeart/2005/8/layout/vList3"/>
    <dgm:cxn modelId="{BC0B62BE-EC59-48F8-819D-370003DB1B82}" type="presParOf" srcId="{192BBEC1-99E3-4527-B02C-086B6F0B7C0A}" destId="{82EA999E-CF05-4670-B7E8-EA717E4782CC}" srcOrd="4" destOrd="0" presId="urn:microsoft.com/office/officeart/2005/8/layout/vList3"/>
    <dgm:cxn modelId="{713BF6DE-62AE-4364-8366-EB4634B467C2}" type="presParOf" srcId="{82EA999E-CF05-4670-B7E8-EA717E4782CC}" destId="{D799A605-6EAE-4D37-94A2-741C76DE4EEE}" srcOrd="0" destOrd="0" presId="urn:microsoft.com/office/officeart/2005/8/layout/vList3"/>
    <dgm:cxn modelId="{E175A021-0AB7-4FF9-AF2F-18A8D69DCF05}" type="presParOf" srcId="{82EA999E-CF05-4670-B7E8-EA717E4782CC}" destId="{59FA9AA8-6E64-49AA-B8CB-F2A9F6B32E39}" srcOrd="1" destOrd="0" presId="urn:microsoft.com/office/officeart/2005/8/layout/vList3"/>
    <dgm:cxn modelId="{B92FDFDA-324A-4899-BD42-D842AFF7FBA8}" type="presParOf" srcId="{192BBEC1-99E3-4527-B02C-086B6F0B7C0A}" destId="{7B99EB64-8C28-4B92-A0B2-C29FAC8B7B81}" srcOrd="5" destOrd="0" presId="urn:microsoft.com/office/officeart/2005/8/layout/vList3"/>
    <dgm:cxn modelId="{482E847E-EFD9-480B-94A7-13CB27D019C7}" type="presParOf" srcId="{192BBEC1-99E3-4527-B02C-086B6F0B7C0A}" destId="{D5C36BF9-9FDC-4B20-AC3F-32E19EAD7D00}" srcOrd="6" destOrd="0" presId="urn:microsoft.com/office/officeart/2005/8/layout/vList3"/>
    <dgm:cxn modelId="{4514548A-15AE-47D7-A50C-B2C57F9A8BA3}" type="presParOf" srcId="{D5C36BF9-9FDC-4B20-AC3F-32E19EAD7D00}" destId="{2F9A7C95-B0D3-4AC2-8E68-B95DBDE036D6}" srcOrd="0" destOrd="0" presId="urn:microsoft.com/office/officeart/2005/8/layout/vList3"/>
    <dgm:cxn modelId="{403C652A-94DB-49D9-B90B-F7E1BE4363BB}" type="presParOf" srcId="{D5C36BF9-9FDC-4B20-AC3F-32E19EAD7D00}" destId="{4DA2DA62-74A5-4EA5-9C5C-86212671175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AEC3A-A424-4AA4-A556-928977DC0F5D}">
      <dsp:nvSpPr>
        <dsp:cNvPr id="0" name=""/>
        <dsp:cNvSpPr/>
      </dsp:nvSpPr>
      <dsp:spPr>
        <a:xfrm rot="10800000">
          <a:off x="1970511" y="2025"/>
          <a:ext cx="6650877" cy="11811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860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Императивный (метод властных предписаний)</a:t>
          </a:r>
          <a:endParaRPr lang="ru-RU" sz="3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265801" y="2025"/>
        <a:ext cx="6355587" cy="1181161"/>
      </dsp:txXfrm>
    </dsp:sp>
    <dsp:sp modelId="{FE1F40F2-18DC-414B-8C99-66784EE7AC7E}">
      <dsp:nvSpPr>
        <dsp:cNvPr id="0" name=""/>
        <dsp:cNvSpPr/>
      </dsp:nvSpPr>
      <dsp:spPr>
        <a:xfrm>
          <a:off x="1453918" y="1765"/>
          <a:ext cx="1181161" cy="118116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DB077E-288D-4354-85A3-6F1AD6E99801}">
      <dsp:nvSpPr>
        <dsp:cNvPr id="0" name=""/>
        <dsp:cNvSpPr/>
      </dsp:nvSpPr>
      <dsp:spPr>
        <a:xfrm rot="10800000">
          <a:off x="1970511" y="1535772"/>
          <a:ext cx="6650877" cy="11811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860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Диспозитивный (взаимодействие сторон)</a:t>
          </a:r>
          <a:endParaRPr lang="ru-RU" sz="3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265801" y="1535772"/>
        <a:ext cx="6355587" cy="1181161"/>
      </dsp:txXfrm>
    </dsp:sp>
    <dsp:sp modelId="{D4757109-756C-4FFC-856F-10F58A148AF9}">
      <dsp:nvSpPr>
        <dsp:cNvPr id="0" name=""/>
        <dsp:cNvSpPr/>
      </dsp:nvSpPr>
      <dsp:spPr>
        <a:xfrm>
          <a:off x="1363583" y="1537367"/>
          <a:ext cx="1181161" cy="118116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FA9AA8-6E64-49AA-B8CB-F2A9F6B32E39}">
      <dsp:nvSpPr>
        <dsp:cNvPr id="0" name=""/>
        <dsp:cNvSpPr/>
      </dsp:nvSpPr>
      <dsp:spPr>
        <a:xfrm rot="10800000">
          <a:off x="1993124" y="3092009"/>
          <a:ext cx="6650877" cy="11811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86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Метод дозволения (разрешённый вариант поведения)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288414" y="3092009"/>
        <a:ext cx="6355587" cy="1181161"/>
      </dsp:txXfrm>
    </dsp:sp>
    <dsp:sp modelId="{D799A605-6EAE-4D37-94A2-741C76DE4EEE}">
      <dsp:nvSpPr>
        <dsp:cNvPr id="0" name=""/>
        <dsp:cNvSpPr/>
      </dsp:nvSpPr>
      <dsp:spPr>
        <a:xfrm>
          <a:off x="1379930" y="3069519"/>
          <a:ext cx="1181161" cy="118116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A2DA62-74A5-4EA5-9C5C-86212671175A}">
      <dsp:nvSpPr>
        <dsp:cNvPr id="0" name=""/>
        <dsp:cNvSpPr/>
      </dsp:nvSpPr>
      <dsp:spPr>
        <a:xfrm rot="10800000">
          <a:off x="2028972" y="4547114"/>
          <a:ext cx="6650877" cy="11811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860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Метод запрета</a:t>
          </a:r>
          <a:endParaRPr lang="ru-RU" sz="3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324262" y="4547114"/>
        <a:ext cx="6355587" cy="1181161"/>
      </dsp:txXfrm>
    </dsp:sp>
    <dsp:sp modelId="{2F9A7C95-B0D3-4AC2-8E68-B95DBDE036D6}">
      <dsp:nvSpPr>
        <dsp:cNvPr id="0" name=""/>
        <dsp:cNvSpPr/>
      </dsp:nvSpPr>
      <dsp:spPr>
        <a:xfrm>
          <a:off x="1379930" y="4603267"/>
          <a:ext cx="1181161" cy="1181161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941CA-3C5F-4494-BD8C-E64FF2FC2A35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470E1-1C0A-4DDD-BFE9-DB76AA259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9B26B46-9039-4062-B445-418609683DAE}" type="datetimeFigureOut">
              <a:rPr lang="ru-RU" smtClean="0"/>
              <a:pPr/>
              <a:t>20.10.2020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8F2901-63B2-450D-BA3A-0B83CAA93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772816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метод </a:t>
            </a:r>
            <a:r>
              <a:rPr lang="ru-RU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АдминистративноГо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6353196" cy="796908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Императивный метод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043890" cy="487375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Установление определенного порядка действий, предписание к действию соответствующих условий, надлежащим образом оформленные в административно-правовой норме.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 предписаний).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Несоблюдение такого порядка не влечет за собой юридических последствий, на достижение которых ориентирует норма, однако за несоблюдение предписаний может последовать административное наказание (взыскание).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Кодекс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административных правонарушениях устанавливает, что административные взыскания могут быть наложены не позднее 2 месяцев. Превышение срока не позволяет применить к лицу меры административной ответственности.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0034" y="142852"/>
            <a:ext cx="1181161" cy="1181161"/>
          </a:xfrm>
          <a:prstGeom prst="ellipse">
            <a:avLst/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Прямоугольник 5"/>
          <p:cNvSpPr/>
          <p:nvPr/>
        </p:nvSpPr>
        <p:spPr>
          <a:xfrm>
            <a:off x="428596" y="5715016"/>
            <a:ext cx="8286808" cy="92869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Призван обеспечить безопасность установления отношений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138882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Диспозитивный метод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86058"/>
            <a:ext cx="7239000" cy="274827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проявляется в административном праве при заключении административных договоров и при перераспределении или делегировании полномочий одних органов управления другим.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0034" y="285728"/>
            <a:ext cx="1181161" cy="1181161"/>
          </a:xfrm>
          <a:prstGeom prst="ellipse">
            <a:avLst/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дозволения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87375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предоставление выбора одного из вариантов должного поведения или так называемое управление по усмотрению – это жесткий вариант дозволения, дающий возможность проявления самостоятельности должностными лицами при решении определенных задач, но они не вправе уклониться от такого выбора.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Например: при решении вопроса о привлечении лица к административной ответственности к нему могут быть применены различные административные взыскания либо он может быть освобожден от ответственности.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067444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запрета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5114932" cy="484632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запрещение определенных действий под угрозой применения соответствующих административно-правовых санкций.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Нарушение этого запрета влечет привлечение должностного лица к административной  ответственности.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0034" y="285728"/>
            <a:ext cx="1181161" cy="1181161"/>
          </a:xfrm>
          <a:prstGeom prst="ellipse">
            <a:avLst/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4080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Система административного </a:t>
            </a:r>
            <a:r>
              <a:rPr lang="ru-RU" dirty="0" smtClean="0"/>
              <a:t>права</a:t>
            </a:r>
            <a:br>
              <a:rPr lang="ru-RU" dirty="0" smtClean="0"/>
            </a:br>
            <a:r>
              <a:rPr lang="ru-RU" sz="1800" dirty="0">
                <a:solidFill>
                  <a:schemeClr val="tx1"/>
                </a:solidFill>
              </a:rPr>
              <a:t>внутреннее устройство </a:t>
            </a:r>
            <a:r>
              <a:rPr lang="ru-RU" sz="1800" dirty="0" smtClean="0">
                <a:solidFill>
                  <a:schemeClr val="tx1"/>
                </a:solidFill>
              </a:rPr>
              <a:t>отрасли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7239000" cy="403484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Общая часть объединяет нормы, закрепляющие основные принципы управления, правовое положение субъектов, формы и методы их деятельности, административный процесс, способы обеспечения законности в государственном управлении.</a:t>
            </a:r>
          </a:p>
          <a:p>
            <a:r>
              <a:rPr lang="ru-RU" dirty="0"/>
              <a:t>Особенная часть - нормы, регулирующие управление народным хозяйством, транспортом, социально-культурным строительством, связью и т.</a:t>
            </a:r>
          </a:p>
          <a:p>
            <a:r>
              <a:rPr lang="ru-RU" dirty="0"/>
              <a:t>Специальная часть - нормы, регулирующие административно-правовую деятельность субъектов управления конкретными сферами. Например, административная деятельность органов внутренних дел, административная деятельность органов таможенного контроля и тому подобное.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697" y="1484784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Источники административного права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852936"/>
            <a:ext cx="8215370" cy="3600400"/>
          </a:xfrm>
        </p:spPr>
        <p:txBody>
          <a:bodyPr>
            <a:noAutofit/>
          </a:bodyPr>
          <a:lstStyle/>
          <a:p>
            <a:pPr marL="812800" indent="0">
              <a:buNone/>
            </a:pPr>
            <a:r>
              <a:rPr lang="ru-RU" dirty="0"/>
              <a:t>принятые уполномоченными органами акты правотворчества, которые целиком состоят из административно-правовых норм содержат хотя бы одну из таких норм</a:t>
            </a:r>
            <a:r>
              <a:rPr lang="ru-RU" dirty="0" smtClean="0"/>
              <a:t>.</a:t>
            </a:r>
          </a:p>
          <a:p>
            <a:pPr marL="812800" indent="0">
              <a:buNone/>
            </a:pPr>
            <a:r>
              <a:rPr lang="ru-RU" dirty="0"/>
              <a:t>источники административного права составляют систему логично и последовательно размещенных актов, поскольку все они подчинены.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Соподчинение источников выражается в следующем: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7829576" cy="418625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все они основываются на нормах Конституции и законов, которые имеют высшую юридическую силу; 2) источники - нормативные акты органов исполнительной власти всех звеньев служат юридической базой для источников - нормативных актов, которые принимают нижестоящие органы исполнительной власти; 3) источники - нормативные акты высших органов исполнительной власти характеризуются большим масштабом действия, чем аналогичные акты нижестоящих органов; 4) источники - нормативные акты отраслевого (ведомственного) характера основываются на источниках общего характера.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76672"/>
            <a:ext cx="7200800" cy="618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источников административного права состоит из следующих актов: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Конституция.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Международные договоры, согласие на обязательность которых предоставлено Народным Советом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Акты, имеющие силу закона. Это: а) законы (например, Закон «О государственной службе» б) кодексы, а также другие кодифицированные акты (например, Кодекс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административных правонарушениях) 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Постановления Народного Совета ДНР.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Указы и распоряжения Главы ДНР.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Постановления и распоряжения Совета Министров ДНР.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Нормативные приказы руководителей центральных органов исполнительной власти , например, Министра внутренних дел 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Распоряжение председателей местных государственных администраций.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Решения органов местного самоуправления, содержащие административно-правовые нормы.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587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Наука административного права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это </a:t>
            </a:r>
            <a:r>
              <a:rPr lang="ru-RU" dirty="0"/>
              <a:t>совокупность (система) научных представлений, знаний и теоретических положений об отрасли административного права и </a:t>
            </a:r>
            <a:r>
              <a:rPr lang="ru-RU" dirty="0" smtClean="0"/>
              <a:t>предмет </a:t>
            </a:r>
            <a:r>
              <a:rPr lang="ru-RU" dirty="0"/>
              <a:t>ее </a:t>
            </a:r>
            <a:r>
              <a:rPr lang="ru-RU" dirty="0" smtClean="0"/>
              <a:t>регулирования.</a:t>
            </a:r>
          </a:p>
          <a:p>
            <a:pPr marL="0" indent="0" algn="ctr">
              <a:buNone/>
            </a:pPr>
            <a:r>
              <a:rPr lang="ru-RU" dirty="0"/>
              <a:t>Наука административного права состоит в 2-х частей:</a:t>
            </a:r>
          </a:p>
          <a:p>
            <a:r>
              <a:rPr lang="ru-RU" dirty="0"/>
              <a:t>1. общая часть - содержит вопросы государственного управления и его регулирования в целом.</a:t>
            </a:r>
          </a:p>
          <a:p>
            <a:r>
              <a:rPr lang="ru-RU" dirty="0"/>
              <a:t>2. Особенная часть - проблемы, которые касаются отдельных сфер управления.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949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Главные функции науки административного права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1. теоретическая-познавательная (глубокое, всестороннее, теоретическое осмысление содержания административного права, его особенностей, имеет значительное методологическое значение).</a:t>
            </a:r>
          </a:p>
          <a:p>
            <a:r>
              <a:rPr lang="ru-RU" dirty="0"/>
              <a:t>2. практически - прикладная (совершенствование административного законодательства и практики его применения).</a:t>
            </a:r>
          </a:p>
          <a:p>
            <a:r>
              <a:rPr lang="ru-RU" dirty="0"/>
              <a:t>3. воспитательная функция (непосредственное влияние на сознание граждан, уважение к законам).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022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6696744" cy="494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План</a:t>
            </a:r>
          </a:p>
          <a:p>
            <a:pPr marL="457200" indent="-457200" algn="just">
              <a:lnSpc>
                <a:spcPct val="200000"/>
              </a:lnSpc>
              <a:spcAft>
                <a:spcPts val="0"/>
              </a:spcAft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Понятие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 предмет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и метод административного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права как отрасли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права.</a:t>
            </a:r>
          </a:p>
          <a:p>
            <a:pPr marL="457200" indent="-457200" algn="just">
              <a:lnSpc>
                <a:spcPct val="200000"/>
              </a:lnSpc>
              <a:spcAft>
                <a:spcPts val="0"/>
              </a:spcAft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Система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административного права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.</a:t>
            </a:r>
          </a:p>
          <a:p>
            <a:pPr marL="457200" indent="-457200" algn="just">
              <a:lnSpc>
                <a:spcPct val="200000"/>
              </a:lnSpc>
              <a:spcAft>
                <a:spcPts val="0"/>
              </a:spcAft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Источники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административного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права.</a:t>
            </a:r>
          </a:p>
          <a:p>
            <a:pPr marL="457200" indent="-457200" algn="just">
              <a:lnSpc>
                <a:spcPct val="200000"/>
              </a:lnSpc>
              <a:spcAft>
                <a:spcPts val="0"/>
              </a:spcAft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Административное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право как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наука.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16556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Административное право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отрасль права, регулирующая общественные отношения в сфере управленческой деятельности органов и должностных лиц по исполнению публичных функций государства и муниципальных образований.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071942"/>
            <a:ext cx="4929182" cy="253031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административного права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4757742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Управленческие отношения.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встречаются в сфере организации и функционирования органов, осуществляющих хозяйственное, социально-культурное, административное и политическое строительство.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714488"/>
            <a:ext cx="240505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административного права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Отношения, возникающие в связи с обеспечением правовой защиты прав и свобод граждан.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 идет о так называемой административной юстиции. Она представляет собой систему судебных и иных органов, рассматривающих споры между гражданами и исполнительной власти.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административного права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Административно-принудительные отношения.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Возникают в сфере обеспечения общественной безопасности и общественного порядка.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643314"/>
            <a:ext cx="4810132" cy="294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административного права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4186238" cy="4846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Управленческие отношения внутриорганизационного характера, возникающие в процессе функционирования субъектов представительной, судебной власти и прокуратуры.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714488"/>
            <a:ext cx="3571885" cy="403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административного права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Отношения, которые возникают при осуществлении общественными организациями делегированными им государством специальных государственно-властных полномочий.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всех указанных отношения характерны является то, что они возникают в области государственного управления и местного самоуправления.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административного права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-642974" y="1071546"/>
          <a:ext cx="10001320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361</TotalTime>
  <Words>702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Aharoni</vt:lpstr>
      <vt:lpstr>Calibri</vt:lpstr>
      <vt:lpstr>Times New Roman</vt:lpstr>
      <vt:lpstr>Trebuchet MS</vt:lpstr>
      <vt:lpstr>Wingdings</vt:lpstr>
      <vt:lpstr>Wingdings 2</vt:lpstr>
      <vt:lpstr>Изящная</vt:lpstr>
      <vt:lpstr> Тема:   ПРЕдмет и метод АдминистративноГо правА</vt:lpstr>
      <vt:lpstr>Презентация PowerPoint</vt:lpstr>
      <vt:lpstr>Административное право</vt:lpstr>
      <vt:lpstr>Предмет административного права</vt:lpstr>
      <vt:lpstr>Предмет административного права</vt:lpstr>
      <vt:lpstr>Предмет административного права</vt:lpstr>
      <vt:lpstr>Предмет административного права</vt:lpstr>
      <vt:lpstr>Предмет административного права</vt:lpstr>
      <vt:lpstr>Методы административного права</vt:lpstr>
      <vt:lpstr>Императивный метод </vt:lpstr>
      <vt:lpstr>Диспозитивный метод</vt:lpstr>
      <vt:lpstr>Метод дозволения</vt:lpstr>
      <vt:lpstr>Метод запрета</vt:lpstr>
      <vt:lpstr>Система административного права внутреннее устройство отрасли </vt:lpstr>
      <vt:lpstr>Источники административного права</vt:lpstr>
      <vt:lpstr>Соподчинение источников выражается в следующем: </vt:lpstr>
      <vt:lpstr>Презентация PowerPoint</vt:lpstr>
      <vt:lpstr>Наука административного права </vt:lpstr>
      <vt:lpstr>Главные функции науки административного права</vt:lpstr>
    </vt:vector>
  </TitlesOfParts>
  <Company>Дом, милый дом...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Обществознание, 11 класс, профильный уровень</dc:title>
  <dc:subject>Административное право</dc:subject>
  <dc:creator>Г.И. Непершина, МОУ СОШ № 15 г. Балашова Саратовской области</dc:creator>
  <cp:lastModifiedBy>User</cp:lastModifiedBy>
  <cp:revision>50</cp:revision>
  <dcterms:created xsi:type="dcterms:W3CDTF">2011-03-30T01:32:32Z</dcterms:created>
  <dcterms:modified xsi:type="dcterms:W3CDTF">2020-10-20T08:59:12Z</dcterms:modified>
  <cp:category>презентация к уроку</cp:category>
</cp:coreProperties>
</file>